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350" r:id="rId47"/>
    <p:sldId id="299" r:id="rId48"/>
    <p:sldId id="324" r:id="rId49"/>
    <p:sldId id="349" r:id="rId50"/>
    <p:sldId id="339" r:id="rId51"/>
    <p:sldId id="340" r:id="rId52"/>
    <p:sldId id="341" r:id="rId53"/>
    <p:sldId id="342" r:id="rId54"/>
    <p:sldId id="343" r:id="rId55"/>
    <p:sldId id="344" r:id="rId56"/>
    <p:sldId id="345" r:id="rId57"/>
    <p:sldId id="346" r:id="rId58"/>
    <p:sldId id="347" r:id="rId59"/>
    <p:sldId id="348" r:id="rId60"/>
    <p:sldId id="351" r:id="rId61"/>
    <p:sldId id="352" r:id="rId62"/>
    <p:sldId id="353" r:id="rId63"/>
    <p:sldId id="354" r:id="rId64"/>
    <p:sldId id="355" r:id="rId65"/>
    <p:sldId id="356" r:id="rId66"/>
    <p:sldId id="357" r:id="rId67"/>
    <p:sldId id="358" r:id="rId68"/>
    <p:sldId id="359" r:id="rId69"/>
    <p:sldId id="360" r:id="rId70"/>
    <p:sldId id="361" r:id="rId71"/>
    <p:sldId id="362" r:id="rId72"/>
    <p:sldId id="363"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61BA90-FC64-43BC-A8AF-11D9F0553CA0}" v="20" dt="2021-02-11T23:08:31.2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694D-D666-43DB-87AB-BAFD161D68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26F46E1-C2C1-4DF5-AD89-1F21B4B522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03FCF85-97CF-41CC-B2BD-D1D18F8B5930}"/>
              </a:ext>
            </a:extLst>
          </p:cNvPr>
          <p:cNvSpPr>
            <a:spLocks noGrp="1"/>
          </p:cNvSpPr>
          <p:nvPr>
            <p:ph type="dt" sz="half" idx="10"/>
          </p:nvPr>
        </p:nvSpPr>
        <p:spPr/>
        <p:txBody>
          <a:bodyPr/>
          <a:lstStyle/>
          <a:p>
            <a:fld id="{A31FD78F-6DBE-476D-BF26-281733B8617E}" type="datetimeFigureOut">
              <a:rPr lang="en-CA" smtClean="0"/>
              <a:t>2021-02-12</a:t>
            </a:fld>
            <a:endParaRPr lang="en-CA"/>
          </a:p>
        </p:txBody>
      </p:sp>
      <p:sp>
        <p:nvSpPr>
          <p:cNvPr id="5" name="Footer Placeholder 4">
            <a:extLst>
              <a:ext uri="{FF2B5EF4-FFF2-40B4-BE49-F238E27FC236}">
                <a16:creationId xmlns:a16="http://schemas.microsoft.com/office/drawing/2014/main" id="{D1F8CE0E-5D30-42E9-9E3D-D67290DC55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F4FC90C-CFE6-4D1B-BFFC-8A87D2D1ED4E}"/>
              </a:ext>
            </a:extLst>
          </p:cNvPr>
          <p:cNvSpPr>
            <a:spLocks noGrp="1"/>
          </p:cNvSpPr>
          <p:nvPr>
            <p:ph type="sldNum" sz="quarter" idx="12"/>
          </p:nvPr>
        </p:nvSpPr>
        <p:spPr/>
        <p:txBody>
          <a:bodyPr/>
          <a:lstStyle/>
          <a:p>
            <a:fld id="{2E9A835A-092A-45B9-93CB-408259FD4BEB}" type="slidenum">
              <a:rPr lang="en-CA" smtClean="0"/>
              <a:t>‹#›</a:t>
            </a:fld>
            <a:endParaRPr lang="en-CA"/>
          </a:p>
        </p:txBody>
      </p:sp>
    </p:spTree>
    <p:extLst>
      <p:ext uri="{BB962C8B-B14F-4D97-AF65-F5344CB8AC3E}">
        <p14:creationId xmlns:p14="http://schemas.microsoft.com/office/powerpoint/2010/main" val="1129838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9100-058D-4F39-874E-B35CD1372AE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86FE1B0-0A75-4635-8B00-BB0701EE75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E735422-283B-450C-AD79-DC581E0125BD}"/>
              </a:ext>
            </a:extLst>
          </p:cNvPr>
          <p:cNvSpPr>
            <a:spLocks noGrp="1"/>
          </p:cNvSpPr>
          <p:nvPr>
            <p:ph type="dt" sz="half" idx="10"/>
          </p:nvPr>
        </p:nvSpPr>
        <p:spPr/>
        <p:txBody>
          <a:bodyPr/>
          <a:lstStyle/>
          <a:p>
            <a:fld id="{A31FD78F-6DBE-476D-BF26-281733B8617E}" type="datetimeFigureOut">
              <a:rPr lang="en-CA" smtClean="0"/>
              <a:t>2021-02-12</a:t>
            </a:fld>
            <a:endParaRPr lang="en-CA"/>
          </a:p>
        </p:txBody>
      </p:sp>
      <p:sp>
        <p:nvSpPr>
          <p:cNvPr id="5" name="Footer Placeholder 4">
            <a:extLst>
              <a:ext uri="{FF2B5EF4-FFF2-40B4-BE49-F238E27FC236}">
                <a16:creationId xmlns:a16="http://schemas.microsoft.com/office/drawing/2014/main" id="{00ED08C1-54BC-4703-9D1D-DB6CB5E7522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6B921F4-7E25-4D52-A1BF-FB0136ADED9D}"/>
              </a:ext>
            </a:extLst>
          </p:cNvPr>
          <p:cNvSpPr>
            <a:spLocks noGrp="1"/>
          </p:cNvSpPr>
          <p:nvPr>
            <p:ph type="sldNum" sz="quarter" idx="12"/>
          </p:nvPr>
        </p:nvSpPr>
        <p:spPr/>
        <p:txBody>
          <a:bodyPr/>
          <a:lstStyle/>
          <a:p>
            <a:fld id="{2E9A835A-092A-45B9-93CB-408259FD4BEB}" type="slidenum">
              <a:rPr lang="en-CA" smtClean="0"/>
              <a:t>‹#›</a:t>
            </a:fld>
            <a:endParaRPr lang="en-CA"/>
          </a:p>
        </p:txBody>
      </p:sp>
    </p:spTree>
    <p:extLst>
      <p:ext uri="{BB962C8B-B14F-4D97-AF65-F5344CB8AC3E}">
        <p14:creationId xmlns:p14="http://schemas.microsoft.com/office/powerpoint/2010/main" val="347077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BA8EF8-E54B-4E90-B2FA-CE84403C2C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E780FD2-D158-4A7D-B702-542D1BE8DB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CBA5D68-952B-49DD-884C-2C6A392FF04A}"/>
              </a:ext>
            </a:extLst>
          </p:cNvPr>
          <p:cNvSpPr>
            <a:spLocks noGrp="1"/>
          </p:cNvSpPr>
          <p:nvPr>
            <p:ph type="dt" sz="half" idx="10"/>
          </p:nvPr>
        </p:nvSpPr>
        <p:spPr/>
        <p:txBody>
          <a:bodyPr/>
          <a:lstStyle/>
          <a:p>
            <a:fld id="{A31FD78F-6DBE-476D-BF26-281733B8617E}" type="datetimeFigureOut">
              <a:rPr lang="en-CA" smtClean="0"/>
              <a:t>2021-02-12</a:t>
            </a:fld>
            <a:endParaRPr lang="en-CA"/>
          </a:p>
        </p:txBody>
      </p:sp>
      <p:sp>
        <p:nvSpPr>
          <p:cNvPr id="5" name="Footer Placeholder 4">
            <a:extLst>
              <a:ext uri="{FF2B5EF4-FFF2-40B4-BE49-F238E27FC236}">
                <a16:creationId xmlns:a16="http://schemas.microsoft.com/office/drawing/2014/main" id="{DC8467BF-C47E-4A91-83F2-4879ED7B73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D9060A6-3ACB-4560-87D4-5956D1070DAF}"/>
              </a:ext>
            </a:extLst>
          </p:cNvPr>
          <p:cNvSpPr>
            <a:spLocks noGrp="1"/>
          </p:cNvSpPr>
          <p:nvPr>
            <p:ph type="sldNum" sz="quarter" idx="12"/>
          </p:nvPr>
        </p:nvSpPr>
        <p:spPr/>
        <p:txBody>
          <a:bodyPr/>
          <a:lstStyle/>
          <a:p>
            <a:fld id="{2E9A835A-092A-45B9-93CB-408259FD4BEB}" type="slidenum">
              <a:rPr lang="en-CA" smtClean="0"/>
              <a:t>‹#›</a:t>
            </a:fld>
            <a:endParaRPr lang="en-CA"/>
          </a:p>
        </p:txBody>
      </p:sp>
    </p:spTree>
    <p:extLst>
      <p:ext uri="{BB962C8B-B14F-4D97-AF65-F5344CB8AC3E}">
        <p14:creationId xmlns:p14="http://schemas.microsoft.com/office/powerpoint/2010/main" val="2907521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4C7D2-2D49-482E-A629-D91169C0ABC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01D3057-FA61-46C7-9F3F-8A3F34FF8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F95EAAD-BF2B-473D-BE36-C31B58F0321A}"/>
              </a:ext>
            </a:extLst>
          </p:cNvPr>
          <p:cNvSpPr>
            <a:spLocks noGrp="1"/>
          </p:cNvSpPr>
          <p:nvPr>
            <p:ph type="dt" sz="half" idx="10"/>
          </p:nvPr>
        </p:nvSpPr>
        <p:spPr/>
        <p:txBody>
          <a:bodyPr/>
          <a:lstStyle/>
          <a:p>
            <a:fld id="{A31FD78F-6DBE-476D-BF26-281733B8617E}" type="datetimeFigureOut">
              <a:rPr lang="en-CA" smtClean="0"/>
              <a:t>2021-02-12</a:t>
            </a:fld>
            <a:endParaRPr lang="en-CA"/>
          </a:p>
        </p:txBody>
      </p:sp>
      <p:sp>
        <p:nvSpPr>
          <p:cNvPr id="5" name="Footer Placeholder 4">
            <a:extLst>
              <a:ext uri="{FF2B5EF4-FFF2-40B4-BE49-F238E27FC236}">
                <a16:creationId xmlns:a16="http://schemas.microsoft.com/office/drawing/2014/main" id="{DFF0C267-3498-4FDA-86C7-5F6622EC42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3C588CC-2A84-409E-ABEA-671EC0B6453E}"/>
              </a:ext>
            </a:extLst>
          </p:cNvPr>
          <p:cNvSpPr>
            <a:spLocks noGrp="1"/>
          </p:cNvSpPr>
          <p:nvPr>
            <p:ph type="sldNum" sz="quarter" idx="12"/>
          </p:nvPr>
        </p:nvSpPr>
        <p:spPr/>
        <p:txBody>
          <a:bodyPr/>
          <a:lstStyle/>
          <a:p>
            <a:fld id="{2E9A835A-092A-45B9-93CB-408259FD4BEB}" type="slidenum">
              <a:rPr lang="en-CA" smtClean="0"/>
              <a:t>‹#›</a:t>
            </a:fld>
            <a:endParaRPr lang="en-CA"/>
          </a:p>
        </p:txBody>
      </p:sp>
    </p:spTree>
    <p:extLst>
      <p:ext uri="{BB962C8B-B14F-4D97-AF65-F5344CB8AC3E}">
        <p14:creationId xmlns:p14="http://schemas.microsoft.com/office/powerpoint/2010/main" val="106181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27126-9ABB-4B1A-BA5D-0A9E138D18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690860B-F640-46A5-A5BD-2B01132FAA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C33C85-FBDD-42F5-B575-F0C8009DAED4}"/>
              </a:ext>
            </a:extLst>
          </p:cNvPr>
          <p:cNvSpPr>
            <a:spLocks noGrp="1"/>
          </p:cNvSpPr>
          <p:nvPr>
            <p:ph type="dt" sz="half" idx="10"/>
          </p:nvPr>
        </p:nvSpPr>
        <p:spPr/>
        <p:txBody>
          <a:bodyPr/>
          <a:lstStyle/>
          <a:p>
            <a:fld id="{A31FD78F-6DBE-476D-BF26-281733B8617E}" type="datetimeFigureOut">
              <a:rPr lang="en-CA" smtClean="0"/>
              <a:t>2021-02-12</a:t>
            </a:fld>
            <a:endParaRPr lang="en-CA"/>
          </a:p>
        </p:txBody>
      </p:sp>
      <p:sp>
        <p:nvSpPr>
          <p:cNvPr id="5" name="Footer Placeholder 4">
            <a:extLst>
              <a:ext uri="{FF2B5EF4-FFF2-40B4-BE49-F238E27FC236}">
                <a16:creationId xmlns:a16="http://schemas.microsoft.com/office/drawing/2014/main" id="{A352FAA9-D439-42F8-A2EC-E0D58432540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96D3BE-5903-4ADD-A405-BB64605EF454}"/>
              </a:ext>
            </a:extLst>
          </p:cNvPr>
          <p:cNvSpPr>
            <a:spLocks noGrp="1"/>
          </p:cNvSpPr>
          <p:nvPr>
            <p:ph type="sldNum" sz="quarter" idx="12"/>
          </p:nvPr>
        </p:nvSpPr>
        <p:spPr/>
        <p:txBody>
          <a:bodyPr/>
          <a:lstStyle/>
          <a:p>
            <a:fld id="{2E9A835A-092A-45B9-93CB-408259FD4BEB}" type="slidenum">
              <a:rPr lang="en-CA" smtClean="0"/>
              <a:t>‹#›</a:t>
            </a:fld>
            <a:endParaRPr lang="en-CA"/>
          </a:p>
        </p:txBody>
      </p:sp>
    </p:spTree>
    <p:extLst>
      <p:ext uri="{BB962C8B-B14F-4D97-AF65-F5344CB8AC3E}">
        <p14:creationId xmlns:p14="http://schemas.microsoft.com/office/powerpoint/2010/main" val="633091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5F7C-0C26-4AC3-B266-1298A4B8A01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C9FA579-BC81-4697-8EDD-DC90C13317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30BEAC8-E62A-4A6C-BCB6-292AA79CF8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634E8C9-35CC-4189-BECA-7D48297ECBBD}"/>
              </a:ext>
            </a:extLst>
          </p:cNvPr>
          <p:cNvSpPr>
            <a:spLocks noGrp="1"/>
          </p:cNvSpPr>
          <p:nvPr>
            <p:ph type="dt" sz="half" idx="10"/>
          </p:nvPr>
        </p:nvSpPr>
        <p:spPr/>
        <p:txBody>
          <a:bodyPr/>
          <a:lstStyle/>
          <a:p>
            <a:fld id="{A31FD78F-6DBE-476D-BF26-281733B8617E}" type="datetimeFigureOut">
              <a:rPr lang="en-CA" smtClean="0"/>
              <a:t>2021-02-12</a:t>
            </a:fld>
            <a:endParaRPr lang="en-CA"/>
          </a:p>
        </p:txBody>
      </p:sp>
      <p:sp>
        <p:nvSpPr>
          <p:cNvPr id="6" name="Footer Placeholder 5">
            <a:extLst>
              <a:ext uri="{FF2B5EF4-FFF2-40B4-BE49-F238E27FC236}">
                <a16:creationId xmlns:a16="http://schemas.microsoft.com/office/drawing/2014/main" id="{F5CEF210-9CA6-4B7C-8DD4-F3563A5617C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2813CB1-F3D9-499D-8AF6-C7F276CFE8C8}"/>
              </a:ext>
            </a:extLst>
          </p:cNvPr>
          <p:cNvSpPr>
            <a:spLocks noGrp="1"/>
          </p:cNvSpPr>
          <p:nvPr>
            <p:ph type="sldNum" sz="quarter" idx="12"/>
          </p:nvPr>
        </p:nvSpPr>
        <p:spPr/>
        <p:txBody>
          <a:bodyPr/>
          <a:lstStyle/>
          <a:p>
            <a:fld id="{2E9A835A-092A-45B9-93CB-408259FD4BEB}" type="slidenum">
              <a:rPr lang="en-CA" smtClean="0"/>
              <a:t>‹#›</a:t>
            </a:fld>
            <a:endParaRPr lang="en-CA"/>
          </a:p>
        </p:txBody>
      </p:sp>
    </p:spTree>
    <p:extLst>
      <p:ext uri="{BB962C8B-B14F-4D97-AF65-F5344CB8AC3E}">
        <p14:creationId xmlns:p14="http://schemas.microsoft.com/office/powerpoint/2010/main" val="3346798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0AEE-A34E-4BF1-A089-3A59E51041C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DAFC2CF-3088-4AB6-A29A-7041540E1B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2BA141-2E58-492B-B69C-2CBBE3D2DD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A45E77A-AFDD-45A0-9446-2510F3B6F7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A57AC8-DBE2-4762-9A03-B839F77FCF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F2A71E7-B7DC-4966-B919-8F6455A92FFF}"/>
              </a:ext>
            </a:extLst>
          </p:cNvPr>
          <p:cNvSpPr>
            <a:spLocks noGrp="1"/>
          </p:cNvSpPr>
          <p:nvPr>
            <p:ph type="dt" sz="half" idx="10"/>
          </p:nvPr>
        </p:nvSpPr>
        <p:spPr/>
        <p:txBody>
          <a:bodyPr/>
          <a:lstStyle/>
          <a:p>
            <a:fld id="{A31FD78F-6DBE-476D-BF26-281733B8617E}" type="datetimeFigureOut">
              <a:rPr lang="en-CA" smtClean="0"/>
              <a:t>2021-02-12</a:t>
            </a:fld>
            <a:endParaRPr lang="en-CA"/>
          </a:p>
        </p:txBody>
      </p:sp>
      <p:sp>
        <p:nvSpPr>
          <p:cNvPr id="8" name="Footer Placeholder 7">
            <a:extLst>
              <a:ext uri="{FF2B5EF4-FFF2-40B4-BE49-F238E27FC236}">
                <a16:creationId xmlns:a16="http://schemas.microsoft.com/office/drawing/2014/main" id="{9C5673DA-4E41-47FA-B252-B5079978F05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9D9D80C-2A40-4229-ADE4-F85A022C97E1}"/>
              </a:ext>
            </a:extLst>
          </p:cNvPr>
          <p:cNvSpPr>
            <a:spLocks noGrp="1"/>
          </p:cNvSpPr>
          <p:nvPr>
            <p:ph type="sldNum" sz="quarter" idx="12"/>
          </p:nvPr>
        </p:nvSpPr>
        <p:spPr/>
        <p:txBody>
          <a:bodyPr/>
          <a:lstStyle/>
          <a:p>
            <a:fld id="{2E9A835A-092A-45B9-93CB-408259FD4BEB}" type="slidenum">
              <a:rPr lang="en-CA" smtClean="0"/>
              <a:t>‹#›</a:t>
            </a:fld>
            <a:endParaRPr lang="en-CA"/>
          </a:p>
        </p:txBody>
      </p:sp>
    </p:spTree>
    <p:extLst>
      <p:ext uri="{BB962C8B-B14F-4D97-AF65-F5344CB8AC3E}">
        <p14:creationId xmlns:p14="http://schemas.microsoft.com/office/powerpoint/2010/main" val="1199681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FBFF-6603-4496-838F-4C34E7A72A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2D46A77-F4FE-44B5-8440-6A57136B283C}"/>
              </a:ext>
            </a:extLst>
          </p:cNvPr>
          <p:cNvSpPr>
            <a:spLocks noGrp="1"/>
          </p:cNvSpPr>
          <p:nvPr>
            <p:ph type="dt" sz="half" idx="10"/>
          </p:nvPr>
        </p:nvSpPr>
        <p:spPr/>
        <p:txBody>
          <a:bodyPr/>
          <a:lstStyle/>
          <a:p>
            <a:fld id="{A31FD78F-6DBE-476D-BF26-281733B8617E}" type="datetimeFigureOut">
              <a:rPr lang="en-CA" smtClean="0"/>
              <a:t>2021-02-12</a:t>
            </a:fld>
            <a:endParaRPr lang="en-CA"/>
          </a:p>
        </p:txBody>
      </p:sp>
      <p:sp>
        <p:nvSpPr>
          <p:cNvPr id="4" name="Footer Placeholder 3">
            <a:extLst>
              <a:ext uri="{FF2B5EF4-FFF2-40B4-BE49-F238E27FC236}">
                <a16:creationId xmlns:a16="http://schemas.microsoft.com/office/drawing/2014/main" id="{BD506A0F-508C-4649-897C-5E8E45DA441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61DA7B4-52DD-44EC-9478-EB9642218CEB}"/>
              </a:ext>
            </a:extLst>
          </p:cNvPr>
          <p:cNvSpPr>
            <a:spLocks noGrp="1"/>
          </p:cNvSpPr>
          <p:nvPr>
            <p:ph type="sldNum" sz="quarter" idx="12"/>
          </p:nvPr>
        </p:nvSpPr>
        <p:spPr/>
        <p:txBody>
          <a:bodyPr/>
          <a:lstStyle/>
          <a:p>
            <a:fld id="{2E9A835A-092A-45B9-93CB-408259FD4BEB}" type="slidenum">
              <a:rPr lang="en-CA" smtClean="0"/>
              <a:t>‹#›</a:t>
            </a:fld>
            <a:endParaRPr lang="en-CA"/>
          </a:p>
        </p:txBody>
      </p:sp>
    </p:spTree>
    <p:extLst>
      <p:ext uri="{BB962C8B-B14F-4D97-AF65-F5344CB8AC3E}">
        <p14:creationId xmlns:p14="http://schemas.microsoft.com/office/powerpoint/2010/main" val="1974862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D8EEF2-1D95-481A-BD53-21D2E7A994D5}"/>
              </a:ext>
            </a:extLst>
          </p:cNvPr>
          <p:cNvSpPr>
            <a:spLocks noGrp="1"/>
          </p:cNvSpPr>
          <p:nvPr>
            <p:ph type="dt" sz="half" idx="10"/>
          </p:nvPr>
        </p:nvSpPr>
        <p:spPr/>
        <p:txBody>
          <a:bodyPr/>
          <a:lstStyle/>
          <a:p>
            <a:fld id="{A31FD78F-6DBE-476D-BF26-281733B8617E}" type="datetimeFigureOut">
              <a:rPr lang="en-CA" smtClean="0"/>
              <a:t>2021-02-12</a:t>
            </a:fld>
            <a:endParaRPr lang="en-CA"/>
          </a:p>
        </p:txBody>
      </p:sp>
      <p:sp>
        <p:nvSpPr>
          <p:cNvPr id="3" name="Footer Placeholder 2">
            <a:extLst>
              <a:ext uri="{FF2B5EF4-FFF2-40B4-BE49-F238E27FC236}">
                <a16:creationId xmlns:a16="http://schemas.microsoft.com/office/drawing/2014/main" id="{D5D605C3-C589-4963-B89D-CB23282898F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1050304-4F52-4046-9C21-35EFAAACF770}"/>
              </a:ext>
            </a:extLst>
          </p:cNvPr>
          <p:cNvSpPr>
            <a:spLocks noGrp="1"/>
          </p:cNvSpPr>
          <p:nvPr>
            <p:ph type="sldNum" sz="quarter" idx="12"/>
          </p:nvPr>
        </p:nvSpPr>
        <p:spPr/>
        <p:txBody>
          <a:bodyPr/>
          <a:lstStyle/>
          <a:p>
            <a:fld id="{2E9A835A-092A-45B9-93CB-408259FD4BEB}" type="slidenum">
              <a:rPr lang="en-CA" smtClean="0"/>
              <a:t>‹#›</a:t>
            </a:fld>
            <a:endParaRPr lang="en-CA"/>
          </a:p>
        </p:txBody>
      </p:sp>
    </p:spTree>
    <p:extLst>
      <p:ext uri="{BB962C8B-B14F-4D97-AF65-F5344CB8AC3E}">
        <p14:creationId xmlns:p14="http://schemas.microsoft.com/office/powerpoint/2010/main" val="1267104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AF394-2F66-4022-A8DD-A80922FBCB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3C134B3-27B9-47D6-86E9-6041D34A87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A558C80-FED2-40C1-90EF-C21AE17E7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99CEC-617C-44C7-8189-AD4CB1227BF4}"/>
              </a:ext>
            </a:extLst>
          </p:cNvPr>
          <p:cNvSpPr>
            <a:spLocks noGrp="1"/>
          </p:cNvSpPr>
          <p:nvPr>
            <p:ph type="dt" sz="half" idx="10"/>
          </p:nvPr>
        </p:nvSpPr>
        <p:spPr/>
        <p:txBody>
          <a:bodyPr/>
          <a:lstStyle/>
          <a:p>
            <a:fld id="{A31FD78F-6DBE-476D-BF26-281733B8617E}" type="datetimeFigureOut">
              <a:rPr lang="en-CA" smtClean="0"/>
              <a:t>2021-02-12</a:t>
            </a:fld>
            <a:endParaRPr lang="en-CA"/>
          </a:p>
        </p:txBody>
      </p:sp>
      <p:sp>
        <p:nvSpPr>
          <p:cNvPr id="6" name="Footer Placeholder 5">
            <a:extLst>
              <a:ext uri="{FF2B5EF4-FFF2-40B4-BE49-F238E27FC236}">
                <a16:creationId xmlns:a16="http://schemas.microsoft.com/office/drawing/2014/main" id="{B7CE4233-9F8B-4509-9A3F-640539891FD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4BD28FC-83BB-4349-827E-294B7F22AD5D}"/>
              </a:ext>
            </a:extLst>
          </p:cNvPr>
          <p:cNvSpPr>
            <a:spLocks noGrp="1"/>
          </p:cNvSpPr>
          <p:nvPr>
            <p:ph type="sldNum" sz="quarter" idx="12"/>
          </p:nvPr>
        </p:nvSpPr>
        <p:spPr/>
        <p:txBody>
          <a:bodyPr/>
          <a:lstStyle/>
          <a:p>
            <a:fld id="{2E9A835A-092A-45B9-93CB-408259FD4BEB}" type="slidenum">
              <a:rPr lang="en-CA" smtClean="0"/>
              <a:t>‹#›</a:t>
            </a:fld>
            <a:endParaRPr lang="en-CA"/>
          </a:p>
        </p:txBody>
      </p:sp>
    </p:spTree>
    <p:extLst>
      <p:ext uri="{BB962C8B-B14F-4D97-AF65-F5344CB8AC3E}">
        <p14:creationId xmlns:p14="http://schemas.microsoft.com/office/powerpoint/2010/main" val="480697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4AAE-4928-416D-91A1-0A4810F2FE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83BABC8-2C7B-4894-84F4-C22E2E246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9521657-3CD4-42DE-B59F-B1AAA42F0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B373D7-D556-4C22-A53F-EDC59EE3F185}"/>
              </a:ext>
            </a:extLst>
          </p:cNvPr>
          <p:cNvSpPr>
            <a:spLocks noGrp="1"/>
          </p:cNvSpPr>
          <p:nvPr>
            <p:ph type="dt" sz="half" idx="10"/>
          </p:nvPr>
        </p:nvSpPr>
        <p:spPr/>
        <p:txBody>
          <a:bodyPr/>
          <a:lstStyle/>
          <a:p>
            <a:fld id="{A31FD78F-6DBE-476D-BF26-281733B8617E}" type="datetimeFigureOut">
              <a:rPr lang="en-CA" smtClean="0"/>
              <a:t>2021-02-12</a:t>
            </a:fld>
            <a:endParaRPr lang="en-CA"/>
          </a:p>
        </p:txBody>
      </p:sp>
      <p:sp>
        <p:nvSpPr>
          <p:cNvPr id="6" name="Footer Placeholder 5">
            <a:extLst>
              <a:ext uri="{FF2B5EF4-FFF2-40B4-BE49-F238E27FC236}">
                <a16:creationId xmlns:a16="http://schemas.microsoft.com/office/drawing/2014/main" id="{4BCD5727-BD75-4FBF-8303-CC843B75A21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58FD058-F448-4749-9FD0-921A8117BA83}"/>
              </a:ext>
            </a:extLst>
          </p:cNvPr>
          <p:cNvSpPr>
            <a:spLocks noGrp="1"/>
          </p:cNvSpPr>
          <p:nvPr>
            <p:ph type="sldNum" sz="quarter" idx="12"/>
          </p:nvPr>
        </p:nvSpPr>
        <p:spPr/>
        <p:txBody>
          <a:bodyPr/>
          <a:lstStyle/>
          <a:p>
            <a:fld id="{2E9A835A-092A-45B9-93CB-408259FD4BEB}" type="slidenum">
              <a:rPr lang="en-CA" smtClean="0"/>
              <a:t>‹#›</a:t>
            </a:fld>
            <a:endParaRPr lang="en-CA"/>
          </a:p>
        </p:txBody>
      </p:sp>
    </p:spTree>
    <p:extLst>
      <p:ext uri="{BB962C8B-B14F-4D97-AF65-F5344CB8AC3E}">
        <p14:creationId xmlns:p14="http://schemas.microsoft.com/office/powerpoint/2010/main" val="3473148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8BF659-21CA-4A66-8DBC-2526A1047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37A737B-CC14-4194-B979-5F263182BB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1A93F-D07B-4B41-8183-668B360BAC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1FD78F-6DBE-476D-BF26-281733B8617E}" type="datetimeFigureOut">
              <a:rPr lang="en-CA" smtClean="0"/>
              <a:t>2021-02-12</a:t>
            </a:fld>
            <a:endParaRPr lang="en-CA"/>
          </a:p>
        </p:txBody>
      </p:sp>
      <p:sp>
        <p:nvSpPr>
          <p:cNvPr id="5" name="Footer Placeholder 4">
            <a:extLst>
              <a:ext uri="{FF2B5EF4-FFF2-40B4-BE49-F238E27FC236}">
                <a16:creationId xmlns:a16="http://schemas.microsoft.com/office/drawing/2014/main" id="{ACEDB70D-0426-4378-A8A6-DCC458E7F9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EDE26BD-863C-48FC-AE4D-A8925B9F3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9A835A-092A-45B9-93CB-408259FD4BEB}" type="slidenum">
              <a:rPr lang="en-CA" smtClean="0"/>
              <a:t>‹#›</a:t>
            </a:fld>
            <a:endParaRPr lang="en-CA"/>
          </a:p>
        </p:txBody>
      </p:sp>
    </p:spTree>
    <p:extLst>
      <p:ext uri="{BB962C8B-B14F-4D97-AF65-F5344CB8AC3E}">
        <p14:creationId xmlns:p14="http://schemas.microsoft.com/office/powerpoint/2010/main" val="4094150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E8E873AB-F936-4888-9E07-02CB9FD94E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0A147-E488-4FA2-BB3D-8C1DC6E705E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COIS 3320: Fundamentals of Operating Systems</a:t>
            </a:r>
            <a:endParaRPr lang="en-CA" sz="5200">
              <a:solidFill>
                <a:srgbClr val="FFFFFF"/>
              </a:solidFill>
            </a:endParaRPr>
          </a:p>
        </p:txBody>
      </p:sp>
      <p:sp>
        <p:nvSpPr>
          <p:cNvPr id="3" name="Subtitle 2">
            <a:extLst>
              <a:ext uri="{FF2B5EF4-FFF2-40B4-BE49-F238E27FC236}">
                <a16:creationId xmlns:a16="http://schemas.microsoft.com/office/drawing/2014/main" id="{2E164925-ED4A-4CF3-A99D-A67EB042C76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dirty="0">
                <a:solidFill>
                  <a:srgbClr val="FFFFFF"/>
                </a:solidFill>
              </a:rPr>
              <a:t>Alaadin Addas</a:t>
            </a:r>
          </a:p>
          <a:p>
            <a:r>
              <a:rPr lang="en-US" sz="2200" dirty="0">
                <a:solidFill>
                  <a:srgbClr val="FFFFFF"/>
                </a:solidFill>
              </a:rPr>
              <a:t>Week 5</a:t>
            </a:r>
          </a:p>
          <a:p>
            <a:r>
              <a:rPr lang="en-US" sz="2200" dirty="0">
                <a:solidFill>
                  <a:srgbClr val="FFFFFF"/>
                </a:solidFill>
              </a:rPr>
              <a:t>Concurrency, C Programming</a:t>
            </a:r>
          </a:p>
          <a:p>
            <a:endParaRPr lang="en-CA" sz="2200" dirty="0">
              <a:solidFill>
                <a:srgbClr val="FFFFFF"/>
              </a:solidFill>
            </a:endParaRPr>
          </a:p>
        </p:txBody>
      </p:sp>
    </p:spTree>
    <p:extLst>
      <p:ext uri="{BB962C8B-B14F-4D97-AF65-F5344CB8AC3E}">
        <p14:creationId xmlns:p14="http://schemas.microsoft.com/office/powerpoint/2010/main" val="11148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659C-F9BE-4EF0-991E-037FEDDF4C5A}"/>
              </a:ext>
            </a:extLst>
          </p:cNvPr>
          <p:cNvSpPr>
            <a:spLocks noGrp="1"/>
          </p:cNvSpPr>
          <p:nvPr>
            <p:ph type="title"/>
          </p:nvPr>
        </p:nvSpPr>
        <p:spPr/>
        <p:txBody>
          <a:bodyPr/>
          <a:lstStyle/>
          <a:p>
            <a:r>
              <a:rPr lang="en-US" dirty="0"/>
              <a:t>Locks Using TS – Visualized – 5 </a:t>
            </a:r>
            <a:endParaRPr lang="en-CA" dirty="0"/>
          </a:p>
        </p:txBody>
      </p:sp>
      <p:sp>
        <p:nvSpPr>
          <p:cNvPr id="3" name="Content Placeholder 2">
            <a:extLst>
              <a:ext uri="{FF2B5EF4-FFF2-40B4-BE49-F238E27FC236}">
                <a16:creationId xmlns:a16="http://schemas.microsoft.com/office/drawing/2014/main" id="{E75277CC-5CC5-454C-A7A4-FF821EF1D18D}"/>
              </a:ext>
            </a:extLst>
          </p:cNvPr>
          <p:cNvSpPr>
            <a:spLocks noGrp="1"/>
          </p:cNvSpPr>
          <p:nvPr>
            <p:ph idx="1"/>
          </p:nvPr>
        </p:nvSpPr>
        <p:spPr>
          <a:xfrm>
            <a:off x="201336" y="1825625"/>
            <a:ext cx="11990663" cy="4351338"/>
          </a:xfrm>
        </p:spPr>
        <p:txBody>
          <a:bodyPr/>
          <a:lstStyle/>
          <a:p>
            <a:pPr marL="0" indent="0" algn="ctr">
              <a:buNone/>
            </a:pPr>
            <a:r>
              <a:rPr lang="en-US" dirty="0"/>
              <a:t>Both p1 and p2 are waiting inside the respective while-loops for the lock to open</a:t>
            </a:r>
            <a:endParaRPr lang="en-CA" dirty="0"/>
          </a:p>
        </p:txBody>
      </p:sp>
      <p:pic>
        <p:nvPicPr>
          <p:cNvPr id="5" name="Picture 4">
            <a:extLst>
              <a:ext uri="{FF2B5EF4-FFF2-40B4-BE49-F238E27FC236}">
                <a16:creationId xmlns:a16="http://schemas.microsoft.com/office/drawing/2014/main" id="{C980D1BC-5C9C-4440-93AF-30AA942955BF}"/>
              </a:ext>
            </a:extLst>
          </p:cNvPr>
          <p:cNvPicPr>
            <a:picLocks noChangeAspect="1"/>
          </p:cNvPicPr>
          <p:nvPr/>
        </p:nvPicPr>
        <p:blipFill>
          <a:blip r:embed="rId2"/>
          <a:stretch>
            <a:fillRect/>
          </a:stretch>
        </p:blipFill>
        <p:spPr>
          <a:xfrm>
            <a:off x="981729" y="2690813"/>
            <a:ext cx="10429875" cy="3486150"/>
          </a:xfrm>
          <a:prstGeom prst="rect">
            <a:avLst/>
          </a:prstGeom>
        </p:spPr>
      </p:pic>
    </p:spTree>
    <p:extLst>
      <p:ext uri="{BB962C8B-B14F-4D97-AF65-F5344CB8AC3E}">
        <p14:creationId xmlns:p14="http://schemas.microsoft.com/office/powerpoint/2010/main" val="2378504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659C-F9BE-4EF0-991E-037FEDDF4C5A}"/>
              </a:ext>
            </a:extLst>
          </p:cNvPr>
          <p:cNvSpPr>
            <a:spLocks noGrp="1"/>
          </p:cNvSpPr>
          <p:nvPr>
            <p:ph type="title"/>
          </p:nvPr>
        </p:nvSpPr>
        <p:spPr/>
        <p:txBody>
          <a:bodyPr/>
          <a:lstStyle/>
          <a:p>
            <a:r>
              <a:rPr lang="en-US" dirty="0"/>
              <a:t>Locks Using TS – Visualized – 6 </a:t>
            </a:r>
            <a:endParaRPr lang="en-CA" dirty="0"/>
          </a:p>
        </p:txBody>
      </p:sp>
      <p:sp>
        <p:nvSpPr>
          <p:cNvPr id="3" name="Content Placeholder 2">
            <a:extLst>
              <a:ext uri="{FF2B5EF4-FFF2-40B4-BE49-F238E27FC236}">
                <a16:creationId xmlns:a16="http://schemas.microsoft.com/office/drawing/2014/main" id="{E75277CC-5CC5-454C-A7A4-FF821EF1D18D}"/>
              </a:ext>
            </a:extLst>
          </p:cNvPr>
          <p:cNvSpPr>
            <a:spLocks noGrp="1"/>
          </p:cNvSpPr>
          <p:nvPr>
            <p:ph idx="1"/>
          </p:nvPr>
        </p:nvSpPr>
        <p:spPr>
          <a:xfrm>
            <a:off x="838200" y="1825625"/>
            <a:ext cx="10515600" cy="523292"/>
          </a:xfrm>
        </p:spPr>
        <p:txBody>
          <a:bodyPr/>
          <a:lstStyle/>
          <a:p>
            <a:pPr marL="0" indent="0" algn="ctr">
              <a:buNone/>
            </a:pPr>
            <a:r>
              <a:rPr lang="en-US" dirty="0"/>
              <a:t>Later a third process p3 opens the lock by writing a 1 into x</a:t>
            </a:r>
            <a:endParaRPr lang="en-CA" dirty="0"/>
          </a:p>
        </p:txBody>
      </p:sp>
      <p:pic>
        <p:nvPicPr>
          <p:cNvPr id="5" name="Picture 4">
            <a:extLst>
              <a:ext uri="{FF2B5EF4-FFF2-40B4-BE49-F238E27FC236}">
                <a16:creationId xmlns:a16="http://schemas.microsoft.com/office/drawing/2014/main" id="{96ED62DA-CA90-458C-9B9F-52D6012E83F4}"/>
              </a:ext>
            </a:extLst>
          </p:cNvPr>
          <p:cNvPicPr>
            <a:picLocks noChangeAspect="1"/>
          </p:cNvPicPr>
          <p:nvPr/>
        </p:nvPicPr>
        <p:blipFill>
          <a:blip r:embed="rId2"/>
          <a:stretch>
            <a:fillRect/>
          </a:stretch>
        </p:blipFill>
        <p:spPr>
          <a:xfrm>
            <a:off x="884853" y="2837821"/>
            <a:ext cx="10422294" cy="3342525"/>
          </a:xfrm>
          <a:prstGeom prst="rect">
            <a:avLst/>
          </a:prstGeom>
        </p:spPr>
      </p:pic>
    </p:spTree>
    <p:extLst>
      <p:ext uri="{BB962C8B-B14F-4D97-AF65-F5344CB8AC3E}">
        <p14:creationId xmlns:p14="http://schemas.microsoft.com/office/powerpoint/2010/main" val="2386063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659C-F9BE-4EF0-991E-037FEDDF4C5A}"/>
              </a:ext>
            </a:extLst>
          </p:cNvPr>
          <p:cNvSpPr>
            <a:spLocks noGrp="1"/>
          </p:cNvSpPr>
          <p:nvPr>
            <p:ph type="title"/>
          </p:nvPr>
        </p:nvSpPr>
        <p:spPr/>
        <p:txBody>
          <a:bodyPr/>
          <a:lstStyle/>
          <a:p>
            <a:r>
              <a:rPr lang="en-US" dirty="0"/>
              <a:t>Locks Using TS – Visualized – 7 </a:t>
            </a:r>
            <a:endParaRPr lang="en-CA" dirty="0"/>
          </a:p>
        </p:txBody>
      </p:sp>
      <p:sp>
        <p:nvSpPr>
          <p:cNvPr id="3" name="Content Placeholder 2">
            <a:extLst>
              <a:ext uri="{FF2B5EF4-FFF2-40B4-BE49-F238E27FC236}">
                <a16:creationId xmlns:a16="http://schemas.microsoft.com/office/drawing/2014/main" id="{E75277CC-5CC5-454C-A7A4-FF821EF1D18D}"/>
              </a:ext>
            </a:extLst>
          </p:cNvPr>
          <p:cNvSpPr>
            <a:spLocks noGrp="1"/>
          </p:cNvSpPr>
          <p:nvPr>
            <p:ph idx="1"/>
          </p:nvPr>
        </p:nvSpPr>
        <p:spPr>
          <a:xfrm>
            <a:off x="838200" y="1825625"/>
            <a:ext cx="10515600" cy="875630"/>
          </a:xfrm>
        </p:spPr>
        <p:txBody>
          <a:bodyPr/>
          <a:lstStyle/>
          <a:p>
            <a:pPr marL="0" indent="0" algn="ctr">
              <a:buNone/>
            </a:pPr>
            <a:r>
              <a:rPr lang="en-US" dirty="0"/>
              <a:t>Whichever process reaches TS first, copies the 1 into the register and sets x back to 0, here p1 executed TS first</a:t>
            </a:r>
            <a:endParaRPr lang="en-CA" dirty="0"/>
          </a:p>
        </p:txBody>
      </p:sp>
      <p:pic>
        <p:nvPicPr>
          <p:cNvPr id="5" name="Picture 4">
            <a:extLst>
              <a:ext uri="{FF2B5EF4-FFF2-40B4-BE49-F238E27FC236}">
                <a16:creationId xmlns:a16="http://schemas.microsoft.com/office/drawing/2014/main" id="{B103CBB7-FE02-4BC5-A8D5-FBC6F34676A4}"/>
              </a:ext>
            </a:extLst>
          </p:cNvPr>
          <p:cNvPicPr>
            <a:picLocks noChangeAspect="1"/>
          </p:cNvPicPr>
          <p:nvPr/>
        </p:nvPicPr>
        <p:blipFill>
          <a:blip r:embed="rId2"/>
          <a:stretch>
            <a:fillRect/>
          </a:stretch>
        </p:blipFill>
        <p:spPr>
          <a:xfrm>
            <a:off x="2172477" y="2899305"/>
            <a:ext cx="7847045" cy="3284227"/>
          </a:xfrm>
          <a:prstGeom prst="rect">
            <a:avLst/>
          </a:prstGeom>
        </p:spPr>
      </p:pic>
    </p:spTree>
    <p:extLst>
      <p:ext uri="{BB962C8B-B14F-4D97-AF65-F5344CB8AC3E}">
        <p14:creationId xmlns:p14="http://schemas.microsoft.com/office/powerpoint/2010/main" val="1653948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659C-F9BE-4EF0-991E-037FEDDF4C5A}"/>
              </a:ext>
            </a:extLst>
          </p:cNvPr>
          <p:cNvSpPr>
            <a:spLocks noGrp="1"/>
          </p:cNvSpPr>
          <p:nvPr>
            <p:ph type="title"/>
          </p:nvPr>
        </p:nvSpPr>
        <p:spPr/>
        <p:txBody>
          <a:bodyPr/>
          <a:lstStyle/>
          <a:p>
            <a:r>
              <a:rPr lang="en-US" dirty="0"/>
              <a:t>Locks Using TS – Visualized – 8 </a:t>
            </a:r>
            <a:endParaRPr lang="en-CA" dirty="0"/>
          </a:p>
        </p:txBody>
      </p:sp>
      <p:sp>
        <p:nvSpPr>
          <p:cNvPr id="3" name="Content Placeholder 2">
            <a:extLst>
              <a:ext uri="{FF2B5EF4-FFF2-40B4-BE49-F238E27FC236}">
                <a16:creationId xmlns:a16="http://schemas.microsoft.com/office/drawing/2014/main" id="{E75277CC-5CC5-454C-A7A4-FF821EF1D18D}"/>
              </a:ext>
            </a:extLst>
          </p:cNvPr>
          <p:cNvSpPr>
            <a:spLocks noGrp="1"/>
          </p:cNvSpPr>
          <p:nvPr>
            <p:ph idx="1"/>
          </p:nvPr>
        </p:nvSpPr>
        <p:spPr>
          <a:xfrm>
            <a:off x="838200" y="1825625"/>
            <a:ext cx="10515600" cy="858852"/>
          </a:xfrm>
        </p:spPr>
        <p:txBody>
          <a:bodyPr>
            <a:normAutofit lnSpcReduction="10000"/>
          </a:bodyPr>
          <a:lstStyle/>
          <a:p>
            <a:pPr marL="0" indent="0" algn="ctr">
              <a:buNone/>
            </a:pPr>
            <a:r>
              <a:rPr lang="en-US" dirty="0"/>
              <a:t>Since R1 = 1, process p1 passes the lock and continues with the next instruction while process p2 remains in the while-loop executing TS</a:t>
            </a:r>
            <a:endParaRPr lang="en-CA" dirty="0"/>
          </a:p>
        </p:txBody>
      </p:sp>
      <p:pic>
        <p:nvPicPr>
          <p:cNvPr id="5" name="Picture 4">
            <a:extLst>
              <a:ext uri="{FF2B5EF4-FFF2-40B4-BE49-F238E27FC236}">
                <a16:creationId xmlns:a16="http://schemas.microsoft.com/office/drawing/2014/main" id="{BA078948-C76E-40F3-A52C-C06E88BB8A06}"/>
              </a:ext>
            </a:extLst>
          </p:cNvPr>
          <p:cNvPicPr>
            <a:picLocks noChangeAspect="1"/>
          </p:cNvPicPr>
          <p:nvPr/>
        </p:nvPicPr>
        <p:blipFill>
          <a:blip r:embed="rId2"/>
          <a:stretch>
            <a:fillRect/>
          </a:stretch>
        </p:blipFill>
        <p:spPr>
          <a:xfrm>
            <a:off x="2158757" y="3079102"/>
            <a:ext cx="7874486" cy="3135571"/>
          </a:xfrm>
          <a:prstGeom prst="rect">
            <a:avLst/>
          </a:prstGeom>
        </p:spPr>
      </p:pic>
    </p:spTree>
    <p:extLst>
      <p:ext uri="{BB962C8B-B14F-4D97-AF65-F5344CB8AC3E}">
        <p14:creationId xmlns:p14="http://schemas.microsoft.com/office/powerpoint/2010/main" val="2840264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315006-A364-4DF2-A4F1-8690DFDCF17D}"/>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Binary semaphores</a:t>
            </a:r>
          </a:p>
        </p:txBody>
      </p:sp>
      <p:sp>
        <p:nvSpPr>
          <p:cNvPr id="3" name="Content Placeholder 2">
            <a:extLst>
              <a:ext uri="{FF2B5EF4-FFF2-40B4-BE49-F238E27FC236}">
                <a16:creationId xmlns:a16="http://schemas.microsoft.com/office/drawing/2014/main" id="{2E009A16-AEE2-4939-842C-2B2C4375C22C}"/>
              </a:ext>
            </a:extLst>
          </p:cNvPr>
          <p:cNvSpPr>
            <a:spLocks noGrp="1"/>
          </p:cNvSpPr>
          <p:nvPr>
            <p:ph idx="1"/>
          </p:nvPr>
        </p:nvSpPr>
        <p:spPr>
          <a:xfrm>
            <a:off x="4810259" y="649480"/>
            <a:ext cx="6555347" cy="5546047"/>
          </a:xfrm>
        </p:spPr>
        <p:txBody>
          <a:bodyPr anchor="ctr">
            <a:normAutofit/>
          </a:bodyPr>
          <a:lstStyle/>
          <a:p>
            <a:r>
              <a:rPr lang="en-US" sz="2000"/>
              <a:t>Many synchronization problems do not require the full power of a general semaphore.</a:t>
            </a:r>
          </a:p>
          <a:p>
            <a:r>
              <a:rPr lang="en-US" sz="2000"/>
              <a:t>A binary semaphore can take only the values 0 or 1. Pb and Vb are the simplified P and V operations that manipulate binary semaphores. Pb and Vb on the binary semaphore sb can be implemented directly using the TS instruction:</a:t>
            </a:r>
          </a:p>
          <a:p>
            <a:pPr lvl="1"/>
            <a:r>
              <a:rPr lang="en-CA" sz="2000"/>
              <a:t>Vb(sb): sb = 1</a:t>
            </a:r>
          </a:p>
          <a:p>
            <a:pPr lvl="1"/>
            <a:r>
              <a:rPr lang="pt-BR" sz="2000"/>
              <a:t>Pb(sb): do TS(R,sb) while R == 0</a:t>
            </a:r>
          </a:p>
          <a:p>
            <a:r>
              <a:rPr lang="en-US" sz="2000"/>
              <a:t>Busy-waiting is the act of repeatedly executing a loop while waiting for some condition to change. </a:t>
            </a:r>
          </a:p>
          <a:p>
            <a:pPr lvl="1"/>
            <a:r>
              <a:rPr lang="en-US" sz="2000"/>
              <a:t>Busy-waiting consumes CPU resources and should be avoided whenever possible. The implementation of Pb(sb) using TS is very simple but suffers from the drawback of busy-waiting.</a:t>
            </a:r>
            <a:endParaRPr lang="en-CA" sz="2000"/>
          </a:p>
        </p:txBody>
      </p:sp>
    </p:spTree>
    <p:extLst>
      <p:ext uri="{BB962C8B-B14F-4D97-AF65-F5344CB8AC3E}">
        <p14:creationId xmlns:p14="http://schemas.microsoft.com/office/powerpoint/2010/main" val="3205303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9159C-C26D-4286-B185-24295F17A24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Implementing P and V</a:t>
            </a:r>
            <a:endParaRPr lang="en-CA" sz="4000">
              <a:solidFill>
                <a:srgbClr val="FFFFFF"/>
              </a:solidFill>
            </a:endParaRPr>
          </a:p>
        </p:txBody>
      </p:sp>
      <p:sp>
        <p:nvSpPr>
          <p:cNvPr id="3" name="Content Placeholder 2">
            <a:extLst>
              <a:ext uri="{FF2B5EF4-FFF2-40B4-BE49-F238E27FC236}">
                <a16:creationId xmlns:a16="http://schemas.microsoft.com/office/drawing/2014/main" id="{E353495D-1CA5-4F10-BC62-F9C86ABDFD48}"/>
              </a:ext>
            </a:extLst>
          </p:cNvPr>
          <p:cNvSpPr>
            <a:spLocks noGrp="1"/>
          </p:cNvSpPr>
          <p:nvPr>
            <p:ph idx="1"/>
          </p:nvPr>
        </p:nvSpPr>
        <p:spPr>
          <a:xfrm>
            <a:off x="4810259" y="649480"/>
            <a:ext cx="6555347" cy="5546047"/>
          </a:xfrm>
        </p:spPr>
        <p:txBody>
          <a:bodyPr anchor="ctr">
            <a:normAutofit/>
          </a:bodyPr>
          <a:lstStyle/>
          <a:p>
            <a:r>
              <a:rPr lang="en-US" sz="2000"/>
              <a:t>A general semaphore s can be implemented using a regular integer variable manipulated by the functions P(s) and V(s). To guarantee that only one operation at a time can access and manipulate s, a binary semaphore is used.</a:t>
            </a:r>
          </a:p>
          <a:p>
            <a:r>
              <a:rPr lang="en-US" sz="2000"/>
              <a:t>The variable s serves a dual purpose:</a:t>
            </a:r>
          </a:p>
          <a:p>
            <a:pPr lvl="1"/>
            <a:r>
              <a:rPr lang="en-US" sz="2000"/>
              <a:t>When s is greater or equal 0, s represents the value of the semaphore.</a:t>
            </a:r>
          </a:p>
          <a:p>
            <a:pPr lvl="1"/>
            <a:r>
              <a:rPr lang="en-US" sz="2000"/>
              <a:t>Whenever s falls below 0, the value represents the number of processes blocked on the semaphore.</a:t>
            </a:r>
          </a:p>
          <a:p>
            <a:r>
              <a:rPr lang="en-US" sz="2000"/>
              <a:t>To avoid busy-waiting inside P(s) when s falls below 0, the process performs a blocking request, which places the process on a waiting list associated with s. A V(s) operation increments s and reactivates one process if one or more are blocked on s.</a:t>
            </a:r>
            <a:endParaRPr lang="en-CA" sz="2000"/>
          </a:p>
        </p:txBody>
      </p:sp>
    </p:spTree>
    <p:extLst>
      <p:ext uri="{BB962C8B-B14F-4D97-AF65-F5344CB8AC3E}">
        <p14:creationId xmlns:p14="http://schemas.microsoft.com/office/powerpoint/2010/main" val="4179524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EEF9-FA6D-4192-BEC9-1640D961EA76}"/>
              </a:ext>
            </a:extLst>
          </p:cNvPr>
          <p:cNvSpPr>
            <a:spLocks noGrp="1"/>
          </p:cNvSpPr>
          <p:nvPr>
            <p:ph type="title"/>
          </p:nvPr>
        </p:nvSpPr>
        <p:spPr/>
        <p:txBody>
          <a:bodyPr/>
          <a:lstStyle/>
          <a:p>
            <a:r>
              <a:rPr lang="en-US" dirty="0"/>
              <a:t>General Semaphores Visualization – 1 </a:t>
            </a:r>
            <a:endParaRPr lang="en-CA" dirty="0"/>
          </a:p>
        </p:txBody>
      </p:sp>
      <p:sp>
        <p:nvSpPr>
          <p:cNvPr id="3" name="Content Placeholder 2">
            <a:extLst>
              <a:ext uri="{FF2B5EF4-FFF2-40B4-BE49-F238E27FC236}">
                <a16:creationId xmlns:a16="http://schemas.microsoft.com/office/drawing/2014/main" id="{AC76509F-294C-4A20-AFC4-8B7A01230A19}"/>
              </a:ext>
            </a:extLst>
          </p:cNvPr>
          <p:cNvSpPr>
            <a:spLocks noGrp="1"/>
          </p:cNvSpPr>
          <p:nvPr>
            <p:ph idx="1"/>
          </p:nvPr>
        </p:nvSpPr>
        <p:spPr>
          <a:xfrm>
            <a:off x="209725" y="1825625"/>
            <a:ext cx="11518083" cy="900797"/>
          </a:xfrm>
        </p:spPr>
        <p:txBody>
          <a:bodyPr/>
          <a:lstStyle/>
          <a:p>
            <a:pPr marL="0" indent="0" algn="ctr">
              <a:buNone/>
            </a:pPr>
            <a:r>
              <a:rPr lang="en-US" dirty="0"/>
              <a:t>The implementation of P and V uses an integer s to represent the semaphore. A waiting list is associated with s, where blocked processes wait for s &gt; 0</a:t>
            </a:r>
            <a:endParaRPr lang="en-CA" dirty="0"/>
          </a:p>
        </p:txBody>
      </p:sp>
      <p:pic>
        <p:nvPicPr>
          <p:cNvPr id="5" name="Picture 4">
            <a:extLst>
              <a:ext uri="{FF2B5EF4-FFF2-40B4-BE49-F238E27FC236}">
                <a16:creationId xmlns:a16="http://schemas.microsoft.com/office/drawing/2014/main" id="{CBB5D827-8056-4D13-A900-5A4F3DF7D886}"/>
              </a:ext>
            </a:extLst>
          </p:cNvPr>
          <p:cNvPicPr>
            <a:picLocks noChangeAspect="1"/>
          </p:cNvPicPr>
          <p:nvPr/>
        </p:nvPicPr>
        <p:blipFill>
          <a:blip r:embed="rId2"/>
          <a:stretch>
            <a:fillRect/>
          </a:stretch>
        </p:blipFill>
        <p:spPr>
          <a:xfrm>
            <a:off x="4886325" y="3611373"/>
            <a:ext cx="2419350" cy="1162050"/>
          </a:xfrm>
          <a:prstGeom prst="rect">
            <a:avLst/>
          </a:prstGeom>
        </p:spPr>
      </p:pic>
    </p:spTree>
    <p:extLst>
      <p:ext uri="{BB962C8B-B14F-4D97-AF65-F5344CB8AC3E}">
        <p14:creationId xmlns:p14="http://schemas.microsoft.com/office/powerpoint/2010/main" val="159880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EEF9-FA6D-4192-BEC9-1640D961EA76}"/>
              </a:ext>
            </a:extLst>
          </p:cNvPr>
          <p:cNvSpPr>
            <a:spLocks noGrp="1"/>
          </p:cNvSpPr>
          <p:nvPr>
            <p:ph type="title"/>
          </p:nvPr>
        </p:nvSpPr>
        <p:spPr/>
        <p:txBody>
          <a:bodyPr/>
          <a:lstStyle/>
          <a:p>
            <a:r>
              <a:rPr lang="en-US" dirty="0"/>
              <a:t>General Semaphores Visualization – 2</a:t>
            </a:r>
            <a:endParaRPr lang="en-CA" dirty="0"/>
          </a:p>
        </p:txBody>
      </p:sp>
      <p:sp>
        <p:nvSpPr>
          <p:cNvPr id="3" name="Content Placeholder 2">
            <a:extLst>
              <a:ext uri="{FF2B5EF4-FFF2-40B4-BE49-F238E27FC236}">
                <a16:creationId xmlns:a16="http://schemas.microsoft.com/office/drawing/2014/main" id="{AC76509F-294C-4A20-AFC4-8B7A01230A19}"/>
              </a:ext>
            </a:extLst>
          </p:cNvPr>
          <p:cNvSpPr>
            <a:spLocks noGrp="1"/>
          </p:cNvSpPr>
          <p:nvPr>
            <p:ph idx="1"/>
          </p:nvPr>
        </p:nvSpPr>
        <p:spPr>
          <a:xfrm>
            <a:off x="276837" y="1825625"/>
            <a:ext cx="11702642" cy="909186"/>
          </a:xfrm>
        </p:spPr>
        <p:txBody>
          <a:bodyPr/>
          <a:lstStyle/>
          <a:p>
            <a:pPr marL="0" indent="0" algn="ctr">
              <a:buNone/>
            </a:pPr>
            <a:r>
              <a:rPr lang="en-US" dirty="0"/>
              <a:t>P(s) decrements s in a critical section implemented using the binary semaphore </a:t>
            </a:r>
            <a:r>
              <a:rPr lang="en-US" dirty="0" err="1"/>
              <a:t>ms.</a:t>
            </a:r>
            <a:r>
              <a:rPr lang="en-US" dirty="0"/>
              <a:t> If s &lt; 0, the process blocks itself after releasing the critical section</a:t>
            </a:r>
            <a:endParaRPr lang="en-CA" dirty="0"/>
          </a:p>
        </p:txBody>
      </p:sp>
      <p:pic>
        <p:nvPicPr>
          <p:cNvPr id="5" name="Picture 4">
            <a:extLst>
              <a:ext uri="{FF2B5EF4-FFF2-40B4-BE49-F238E27FC236}">
                <a16:creationId xmlns:a16="http://schemas.microsoft.com/office/drawing/2014/main" id="{79E607AF-9C63-4E25-970B-9503D0645745}"/>
              </a:ext>
            </a:extLst>
          </p:cNvPr>
          <p:cNvPicPr>
            <a:picLocks noChangeAspect="1"/>
          </p:cNvPicPr>
          <p:nvPr/>
        </p:nvPicPr>
        <p:blipFill>
          <a:blip r:embed="rId2"/>
          <a:stretch>
            <a:fillRect/>
          </a:stretch>
        </p:blipFill>
        <p:spPr>
          <a:xfrm>
            <a:off x="3214687" y="2844800"/>
            <a:ext cx="5762625" cy="3648075"/>
          </a:xfrm>
          <a:prstGeom prst="rect">
            <a:avLst/>
          </a:prstGeom>
        </p:spPr>
      </p:pic>
    </p:spTree>
    <p:extLst>
      <p:ext uri="{BB962C8B-B14F-4D97-AF65-F5344CB8AC3E}">
        <p14:creationId xmlns:p14="http://schemas.microsoft.com/office/powerpoint/2010/main" val="191696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EEF9-FA6D-4192-BEC9-1640D961EA76}"/>
              </a:ext>
            </a:extLst>
          </p:cNvPr>
          <p:cNvSpPr>
            <a:spLocks noGrp="1"/>
          </p:cNvSpPr>
          <p:nvPr>
            <p:ph type="title"/>
          </p:nvPr>
        </p:nvSpPr>
        <p:spPr/>
        <p:txBody>
          <a:bodyPr/>
          <a:lstStyle/>
          <a:p>
            <a:r>
              <a:rPr lang="en-US" dirty="0"/>
              <a:t>General Semaphores Visualization – 3 </a:t>
            </a:r>
            <a:endParaRPr lang="en-CA" dirty="0"/>
          </a:p>
        </p:txBody>
      </p:sp>
      <p:sp>
        <p:nvSpPr>
          <p:cNvPr id="3" name="Content Placeholder 2">
            <a:extLst>
              <a:ext uri="{FF2B5EF4-FFF2-40B4-BE49-F238E27FC236}">
                <a16:creationId xmlns:a16="http://schemas.microsoft.com/office/drawing/2014/main" id="{AC76509F-294C-4A20-AFC4-8B7A01230A19}"/>
              </a:ext>
            </a:extLst>
          </p:cNvPr>
          <p:cNvSpPr>
            <a:spLocks noGrp="1"/>
          </p:cNvSpPr>
          <p:nvPr>
            <p:ph idx="1"/>
          </p:nvPr>
        </p:nvSpPr>
        <p:spPr>
          <a:xfrm>
            <a:off x="838200" y="1825625"/>
            <a:ext cx="10515600" cy="1253135"/>
          </a:xfrm>
        </p:spPr>
        <p:txBody>
          <a:bodyPr/>
          <a:lstStyle/>
          <a:p>
            <a:pPr marL="0" indent="0" algn="ctr">
              <a:buNone/>
            </a:pPr>
            <a:r>
              <a:rPr lang="en-US" dirty="0"/>
              <a:t>V(s) increments s in a critical section implemented using the same semaphore </a:t>
            </a:r>
            <a:r>
              <a:rPr lang="en-US" dirty="0" err="1"/>
              <a:t>ms.</a:t>
            </a:r>
            <a:r>
              <a:rPr lang="en-US" dirty="0"/>
              <a:t> If s &lt;= 0 then one or more processes are blocked on s. One process is reactivated in the critical section</a:t>
            </a:r>
            <a:endParaRPr lang="en-CA" dirty="0"/>
          </a:p>
        </p:txBody>
      </p:sp>
      <p:pic>
        <p:nvPicPr>
          <p:cNvPr id="5" name="Picture 4">
            <a:extLst>
              <a:ext uri="{FF2B5EF4-FFF2-40B4-BE49-F238E27FC236}">
                <a16:creationId xmlns:a16="http://schemas.microsoft.com/office/drawing/2014/main" id="{97F46A31-80CF-4196-A09E-D442A9275476}"/>
              </a:ext>
            </a:extLst>
          </p:cNvPr>
          <p:cNvPicPr>
            <a:picLocks noChangeAspect="1"/>
          </p:cNvPicPr>
          <p:nvPr/>
        </p:nvPicPr>
        <p:blipFill>
          <a:blip r:embed="rId2"/>
          <a:stretch>
            <a:fillRect/>
          </a:stretch>
        </p:blipFill>
        <p:spPr>
          <a:xfrm>
            <a:off x="2083894" y="3078760"/>
            <a:ext cx="8024211" cy="3480971"/>
          </a:xfrm>
          <a:prstGeom prst="rect">
            <a:avLst/>
          </a:prstGeom>
        </p:spPr>
      </p:pic>
    </p:spTree>
    <p:extLst>
      <p:ext uri="{BB962C8B-B14F-4D97-AF65-F5344CB8AC3E}">
        <p14:creationId xmlns:p14="http://schemas.microsoft.com/office/powerpoint/2010/main" val="1204520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EEF9-FA6D-4192-BEC9-1640D961EA76}"/>
              </a:ext>
            </a:extLst>
          </p:cNvPr>
          <p:cNvSpPr>
            <a:spLocks noGrp="1"/>
          </p:cNvSpPr>
          <p:nvPr>
            <p:ph type="title"/>
          </p:nvPr>
        </p:nvSpPr>
        <p:spPr/>
        <p:txBody>
          <a:bodyPr/>
          <a:lstStyle/>
          <a:p>
            <a:r>
              <a:rPr lang="en-US" dirty="0"/>
              <a:t>General Semaphores Visualization – 4 </a:t>
            </a:r>
            <a:endParaRPr lang="en-CA" dirty="0"/>
          </a:p>
        </p:txBody>
      </p:sp>
      <p:sp>
        <p:nvSpPr>
          <p:cNvPr id="3" name="Content Placeholder 2">
            <a:extLst>
              <a:ext uri="{FF2B5EF4-FFF2-40B4-BE49-F238E27FC236}">
                <a16:creationId xmlns:a16="http://schemas.microsoft.com/office/drawing/2014/main" id="{AC76509F-294C-4A20-AFC4-8B7A01230A19}"/>
              </a:ext>
            </a:extLst>
          </p:cNvPr>
          <p:cNvSpPr>
            <a:spLocks noGrp="1"/>
          </p:cNvSpPr>
          <p:nvPr>
            <p:ph idx="1"/>
          </p:nvPr>
        </p:nvSpPr>
        <p:spPr>
          <a:xfrm>
            <a:off x="838200" y="1825625"/>
            <a:ext cx="10515600" cy="858852"/>
          </a:xfrm>
        </p:spPr>
        <p:txBody>
          <a:bodyPr>
            <a:normAutofit lnSpcReduction="10000"/>
          </a:bodyPr>
          <a:lstStyle/>
          <a:p>
            <a:pPr marL="0" indent="0" algn="ctr">
              <a:buNone/>
            </a:pPr>
            <a:r>
              <a:rPr lang="en-US" dirty="0"/>
              <a:t>If s = 1 initially, a process p1 decrements s. Since s is not less than 0, the process completes the P operation and leaves</a:t>
            </a:r>
            <a:endParaRPr lang="en-CA" dirty="0"/>
          </a:p>
        </p:txBody>
      </p:sp>
      <p:pic>
        <p:nvPicPr>
          <p:cNvPr id="5" name="Picture 4">
            <a:extLst>
              <a:ext uri="{FF2B5EF4-FFF2-40B4-BE49-F238E27FC236}">
                <a16:creationId xmlns:a16="http://schemas.microsoft.com/office/drawing/2014/main" id="{BA52C500-1D9E-4FC6-A597-8FF93F20CE13}"/>
              </a:ext>
            </a:extLst>
          </p:cNvPr>
          <p:cNvPicPr>
            <a:picLocks noChangeAspect="1"/>
          </p:cNvPicPr>
          <p:nvPr/>
        </p:nvPicPr>
        <p:blipFill>
          <a:blip r:embed="rId2"/>
          <a:stretch>
            <a:fillRect/>
          </a:stretch>
        </p:blipFill>
        <p:spPr>
          <a:xfrm>
            <a:off x="1619905" y="2699158"/>
            <a:ext cx="9153525" cy="3733800"/>
          </a:xfrm>
          <a:prstGeom prst="rect">
            <a:avLst/>
          </a:prstGeom>
        </p:spPr>
      </p:pic>
    </p:spTree>
    <p:extLst>
      <p:ext uri="{BB962C8B-B14F-4D97-AF65-F5344CB8AC3E}">
        <p14:creationId xmlns:p14="http://schemas.microsoft.com/office/powerpoint/2010/main" val="4247019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CAC07-995F-4F32-86DE-0F0F39A9E0E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Overview</a:t>
            </a:r>
            <a:endParaRPr lang="en-CA" sz="4000">
              <a:solidFill>
                <a:srgbClr val="FFFFFF"/>
              </a:solidFill>
            </a:endParaRPr>
          </a:p>
        </p:txBody>
      </p:sp>
      <p:sp>
        <p:nvSpPr>
          <p:cNvPr id="3" name="Content Placeholder 2">
            <a:extLst>
              <a:ext uri="{FF2B5EF4-FFF2-40B4-BE49-F238E27FC236}">
                <a16:creationId xmlns:a16="http://schemas.microsoft.com/office/drawing/2014/main" id="{7C19AE73-163F-4A75-9FFB-156D271F7C6D}"/>
              </a:ext>
            </a:extLst>
          </p:cNvPr>
          <p:cNvSpPr>
            <a:spLocks noGrp="1"/>
          </p:cNvSpPr>
          <p:nvPr>
            <p:ph idx="1"/>
          </p:nvPr>
        </p:nvSpPr>
        <p:spPr>
          <a:xfrm>
            <a:off x="4810259" y="649480"/>
            <a:ext cx="6555347" cy="5546047"/>
          </a:xfrm>
        </p:spPr>
        <p:txBody>
          <a:bodyPr anchor="ctr">
            <a:normAutofit/>
          </a:bodyPr>
          <a:lstStyle/>
          <a:p>
            <a:r>
              <a:rPr lang="en-US" sz="2000" dirty="0"/>
              <a:t>Announcements/Reminders</a:t>
            </a:r>
          </a:p>
          <a:p>
            <a:r>
              <a:rPr lang="en-US" sz="2000" dirty="0"/>
              <a:t>Recap</a:t>
            </a:r>
          </a:p>
          <a:p>
            <a:r>
              <a:rPr lang="en-CA" sz="2000" dirty="0"/>
              <a:t>Concurrency</a:t>
            </a:r>
          </a:p>
          <a:p>
            <a:pPr lvl="1"/>
            <a:r>
              <a:rPr lang="en-CA" sz="2000" dirty="0"/>
              <a:t>Implementation of Semaphores</a:t>
            </a:r>
          </a:p>
          <a:p>
            <a:pPr lvl="1"/>
            <a:r>
              <a:rPr lang="en-CA" sz="2000" dirty="0"/>
              <a:t>Monitors</a:t>
            </a:r>
          </a:p>
          <a:p>
            <a:pPr lvl="1"/>
            <a:r>
              <a:rPr lang="en-CA" sz="2000" dirty="0"/>
              <a:t>Classic Synchronization Problems</a:t>
            </a:r>
          </a:p>
          <a:p>
            <a:r>
              <a:rPr lang="en-CA" sz="2000" dirty="0"/>
              <a:t>Deadlock (Probably for Week 6)</a:t>
            </a:r>
          </a:p>
          <a:p>
            <a:pPr lvl="1"/>
            <a:r>
              <a:rPr lang="en-CA" sz="2000" dirty="0"/>
              <a:t>A System Model for Deadlocks</a:t>
            </a:r>
          </a:p>
          <a:p>
            <a:pPr lvl="1"/>
            <a:r>
              <a:rPr lang="en-CA" sz="2000" dirty="0"/>
              <a:t>Deadlock Detection</a:t>
            </a:r>
          </a:p>
          <a:p>
            <a:pPr lvl="1"/>
            <a:r>
              <a:rPr lang="en-CA" sz="2000" dirty="0"/>
              <a:t>Dynamic/Static Deadlock Avoidance</a:t>
            </a:r>
          </a:p>
          <a:p>
            <a:r>
              <a:rPr lang="en-CA" sz="2000" dirty="0"/>
              <a:t>C Programming</a:t>
            </a:r>
          </a:p>
          <a:p>
            <a:pPr lvl="1"/>
            <a:r>
              <a:rPr lang="en-CA" sz="2000" dirty="0"/>
              <a:t>Functions</a:t>
            </a:r>
          </a:p>
          <a:p>
            <a:pPr lvl="1"/>
            <a:r>
              <a:rPr lang="en-CA" sz="2000" dirty="0"/>
              <a:t>Strings in C</a:t>
            </a:r>
          </a:p>
          <a:p>
            <a:pPr lvl="1"/>
            <a:r>
              <a:rPr lang="en-CA" sz="2000"/>
              <a:t>Arrays</a:t>
            </a:r>
            <a:endParaRPr lang="en-CA" sz="2000" dirty="0"/>
          </a:p>
          <a:p>
            <a:endParaRPr lang="en-CA" sz="2000" dirty="0"/>
          </a:p>
        </p:txBody>
      </p:sp>
    </p:spTree>
    <p:extLst>
      <p:ext uri="{BB962C8B-B14F-4D97-AF65-F5344CB8AC3E}">
        <p14:creationId xmlns:p14="http://schemas.microsoft.com/office/powerpoint/2010/main" val="1756429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EEF9-FA6D-4192-BEC9-1640D961EA76}"/>
              </a:ext>
            </a:extLst>
          </p:cNvPr>
          <p:cNvSpPr>
            <a:spLocks noGrp="1"/>
          </p:cNvSpPr>
          <p:nvPr>
            <p:ph type="title"/>
          </p:nvPr>
        </p:nvSpPr>
        <p:spPr/>
        <p:txBody>
          <a:bodyPr/>
          <a:lstStyle/>
          <a:p>
            <a:r>
              <a:rPr lang="en-US" dirty="0"/>
              <a:t>General Semaphores Visualization – 5 </a:t>
            </a:r>
            <a:endParaRPr lang="en-CA" dirty="0"/>
          </a:p>
        </p:txBody>
      </p:sp>
      <p:sp>
        <p:nvSpPr>
          <p:cNvPr id="3" name="Content Placeholder 2">
            <a:extLst>
              <a:ext uri="{FF2B5EF4-FFF2-40B4-BE49-F238E27FC236}">
                <a16:creationId xmlns:a16="http://schemas.microsoft.com/office/drawing/2014/main" id="{AC76509F-294C-4A20-AFC4-8B7A01230A19}"/>
              </a:ext>
            </a:extLst>
          </p:cNvPr>
          <p:cNvSpPr>
            <a:spLocks noGrp="1"/>
          </p:cNvSpPr>
          <p:nvPr>
            <p:ph idx="1"/>
          </p:nvPr>
        </p:nvSpPr>
        <p:spPr>
          <a:xfrm>
            <a:off x="838200" y="1825625"/>
            <a:ext cx="10515600" cy="867241"/>
          </a:xfrm>
        </p:spPr>
        <p:txBody>
          <a:bodyPr/>
          <a:lstStyle/>
          <a:p>
            <a:pPr marL="0" indent="0" algn="ctr">
              <a:buNone/>
            </a:pPr>
            <a:r>
              <a:rPr lang="en-US" dirty="0"/>
              <a:t>If p1 repeats the same P operation, s becomes -1, and the processes blocks itself on s. The value s = -1 indicates that 1 process is blocked</a:t>
            </a:r>
            <a:endParaRPr lang="en-CA" dirty="0"/>
          </a:p>
        </p:txBody>
      </p:sp>
      <p:pic>
        <p:nvPicPr>
          <p:cNvPr id="5" name="Picture 4">
            <a:extLst>
              <a:ext uri="{FF2B5EF4-FFF2-40B4-BE49-F238E27FC236}">
                <a16:creationId xmlns:a16="http://schemas.microsoft.com/office/drawing/2014/main" id="{BB43ED7F-33CE-428A-9B6B-A4DDE8FD0B25}"/>
              </a:ext>
            </a:extLst>
          </p:cNvPr>
          <p:cNvPicPr>
            <a:picLocks noChangeAspect="1"/>
          </p:cNvPicPr>
          <p:nvPr/>
        </p:nvPicPr>
        <p:blipFill>
          <a:blip r:embed="rId2"/>
          <a:stretch>
            <a:fillRect/>
          </a:stretch>
        </p:blipFill>
        <p:spPr>
          <a:xfrm>
            <a:off x="2068358" y="2996468"/>
            <a:ext cx="8055284" cy="3453436"/>
          </a:xfrm>
          <a:prstGeom prst="rect">
            <a:avLst/>
          </a:prstGeom>
        </p:spPr>
      </p:pic>
    </p:spTree>
    <p:extLst>
      <p:ext uri="{BB962C8B-B14F-4D97-AF65-F5344CB8AC3E}">
        <p14:creationId xmlns:p14="http://schemas.microsoft.com/office/powerpoint/2010/main" val="322221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EEF9-FA6D-4192-BEC9-1640D961EA76}"/>
              </a:ext>
            </a:extLst>
          </p:cNvPr>
          <p:cNvSpPr>
            <a:spLocks noGrp="1"/>
          </p:cNvSpPr>
          <p:nvPr>
            <p:ph type="title"/>
          </p:nvPr>
        </p:nvSpPr>
        <p:spPr/>
        <p:txBody>
          <a:bodyPr/>
          <a:lstStyle/>
          <a:p>
            <a:r>
              <a:rPr lang="en-US" dirty="0"/>
              <a:t>General Semaphores Visualization – 6 </a:t>
            </a:r>
            <a:endParaRPr lang="en-CA" dirty="0"/>
          </a:p>
        </p:txBody>
      </p:sp>
      <p:sp>
        <p:nvSpPr>
          <p:cNvPr id="3" name="Content Placeholder 2">
            <a:extLst>
              <a:ext uri="{FF2B5EF4-FFF2-40B4-BE49-F238E27FC236}">
                <a16:creationId xmlns:a16="http://schemas.microsoft.com/office/drawing/2014/main" id="{AC76509F-294C-4A20-AFC4-8B7A01230A19}"/>
              </a:ext>
            </a:extLst>
          </p:cNvPr>
          <p:cNvSpPr>
            <a:spLocks noGrp="1"/>
          </p:cNvSpPr>
          <p:nvPr>
            <p:ph idx="1"/>
          </p:nvPr>
        </p:nvSpPr>
        <p:spPr>
          <a:xfrm>
            <a:off x="-86686" y="1690688"/>
            <a:ext cx="12365372" cy="826009"/>
          </a:xfrm>
        </p:spPr>
        <p:txBody>
          <a:bodyPr>
            <a:normAutofit lnSpcReduction="10000"/>
          </a:bodyPr>
          <a:lstStyle/>
          <a:p>
            <a:pPr marL="0" indent="0" algn="ctr">
              <a:buNone/>
            </a:pPr>
            <a:r>
              <a:rPr lang="en-US" dirty="0"/>
              <a:t>When another process, p2, tries to pass the P operation, s is again decremented &amp; p2 becomes blocked on s. The value s = -2 indicates that 2 processes are blocked</a:t>
            </a:r>
            <a:endParaRPr lang="en-CA" dirty="0"/>
          </a:p>
        </p:txBody>
      </p:sp>
      <p:pic>
        <p:nvPicPr>
          <p:cNvPr id="5" name="Picture 4">
            <a:extLst>
              <a:ext uri="{FF2B5EF4-FFF2-40B4-BE49-F238E27FC236}">
                <a16:creationId xmlns:a16="http://schemas.microsoft.com/office/drawing/2014/main" id="{46521634-9801-4C8C-A291-08AACD75A3E2}"/>
              </a:ext>
            </a:extLst>
          </p:cNvPr>
          <p:cNvPicPr>
            <a:picLocks noChangeAspect="1"/>
          </p:cNvPicPr>
          <p:nvPr/>
        </p:nvPicPr>
        <p:blipFill>
          <a:blip r:embed="rId2"/>
          <a:stretch>
            <a:fillRect/>
          </a:stretch>
        </p:blipFill>
        <p:spPr>
          <a:xfrm>
            <a:off x="1309687" y="2739268"/>
            <a:ext cx="9572625" cy="3829050"/>
          </a:xfrm>
          <a:prstGeom prst="rect">
            <a:avLst/>
          </a:prstGeom>
        </p:spPr>
      </p:pic>
    </p:spTree>
    <p:extLst>
      <p:ext uri="{BB962C8B-B14F-4D97-AF65-F5344CB8AC3E}">
        <p14:creationId xmlns:p14="http://schemas.microsoft.com/office/powerpoint/2010/main" val="280497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EEF9-FA6D-4192-BEC9-1640D961EA76}"/>
              </a:ext>
            </a:extLst>
          </p:cNvPr>
          <p:cNvSpPr>
            <a:spLocks noGrp="1"/>
          </p:cNvSpPr>
          <p:nvPr>
            <p:ph type="title"/>
          </p:nvPr>
        </p:nvSpPr>
        <p:spPr/>
        <p:txBody>
          <a:bodyPr/>
          <a:lstStyle/>
          <a:p>
            <a:r>
              <a:rPr lang="en-US" dirty="0"/>
              <a:t>General Semaphores Visualization – 7 </a:t>
            </a:r>
            <a:endParaRPr lang="en-CA" dirty="0"/>
          </a:p>
        </p:txBody>
      </p:sp>
      <p:sp>
        <p:nvSpPr>
          <p:cNvPr id="3" name="Content Placeholder 2">
            <a:extLst>
              <a:ext uri="{FF2B5EF4-FFF2-40B4-BE49-F238E27FC236}">
                <a16:creationId xmlns:a16="http://schemas.microsoft.com/office/drawing/2014/main" id="{AC76509F-294C-4A20-AFC4-8B7A01230A19}"/>
              </a:ext>
            </a:extLst>
          </p:cNvPr>
          <p:cNvSpPr>
            <a:spLocks noGrp="1"/>
          </p:cNvSpPr>
          <p:nvPr>
            <p:ph idx="1"/>
          </p:nvPr>
        </p:nvSpPr>
        <p:spPr>
          <a:xfrm>
            <a:off x="-57325" y="1690688"/>
            <a:ext cx="12306650" cy="809231"/>
          </a:xfrm>
        </p:spPr>
        <p:txBody>
          <a:bodyPr>
            <a:normAutofit lnSpcReduction="10000"/>
          </a:bodyPr>
          <a:lstStyle/>
          <a:p>
            <a:pPr marL="0" indent="0" algn="ctr">
              <a:buNone/>
            </a:pPr>
            <a:r>
              <a:rPr lang="en-US" dirty="0"/>
              <a:t>A subsequent V operation increments s. Since s &lt;= 0, V reactivates p1 from the waiting list, which exits the critical section &amp; continues executing</a:t>
            </a:r>
            <a:endParaRPr lang="en-CA" dirty="0"/>
          </a:p>
        </p:txBody>
      </p:sp>
      <p:pic>
        <p:nvPicPr>
          <p:cNvPr id="5" name="Picture 4">
            <a:extLst>
              <a:ext uri="{FF2B5EF4-FFF2-40B4-BE49-F238E27FC236}">
                <a16:creationId xmlns:a16="http://schemas.microsoft.com/office/drawing/2014/main" id="{E8264F2D-B3FA-4D43-AE17-DB79BC760441}"/>
              </a:ext>
            </a:extLst>
          </p:cNvPr>
          <p:cNvPicPr>
            <a:picLocks noChangeAspect="1"/>
          </p:cNvPicPr>
          <p:nvPr/>
        </p:nvPicPr>
        <p:blipFill>
          <a:blip r:embed="rId2"/>
          <a:stretch>
            <a:fillRect/>
          </a:stretch>
        </p:blipFill>
        <p:spPr>
          <a:xfrm>
            <a:off x="1476375" y="2499919"/>
            <a:ext cx="9239250" cy="3905250"/>
          </a:xfrm>
          <a:prstGeom prst="rect">
            <a:avLst/>
          </a:prstGeom>
        </p:spPr>
      </p:pic>
    </p:spTree>
    <p:extLst>
      <p:ext uri="{BB962C8B-B14F-4D97-AF65-F5344CB8AC3E}">
        <p14:creationId xmlns:p14="http://schemas.microsoft.com/office/powerpoint/2010/main" val="454707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EEF9-FA6D-4192-BEC9-1640D961EA76}"/>
              </a:ext>
            </a:extLst>
          </p:cNvPr>
          <p:cNvSpPr>
            <a:spLocks noGrp="1"/>
          </p:cNvSpPr>
          <p:nvPr>
            <p:ph type="title"/>
          </p:nvPr>
        </p:nvSpPr>
        <p:spPr/>
        <p:txBody>
          <a:bodyPr/>
          <a:lstStyle/>
          <a:p>
            <a:r>
              <a:rPr lang="en-US" dirty="0"/>
              <a:t>General Semaphores Visualization – 8 </a:t>
            </a:r>
            <a:endParaRPr lang="en-CA" dirty="0"/>
          </a:p>
        </p:txBody>
      </p:sp>
      <p:sp>
        <p:nvSpPr>
          <p:cNvPr id="3" name="Content Placeholder 2">
            <a:extLst>
              <a:ext uri="{FF2B5EF4-FFF2-40B4-BE49-F238E27FC236}">
                <a16:creationId xmlns:a16="http://schemas.microsoft.com/office/drawing/2014/main" id="{AC76509F-294C-4A20-AFC4-8B7A01230A19}"/>
              </a:ext>
            </a:extLst>
          </p:cNvPr>
          <p:cNvSpPr>
            <a:spLocks noGrp="1"/>
          </p:cNvSpPr>
          <p:nvPr>
            <p:ph idx="1"/>
          </p:nvPr>
        </p:nvSpPr>
        <p:spPr>
          <a:xfrm>
            <a:off x="838200" y="1825625"/>
            <a:ext cx="10515600" cy="808518"/>
          </a:xfrm>
        </p:spPr>
        <p:txBody>
          <a:bodyPr>
            <a:normAutofit lnSpcReduction="10000"/>
          </a:bodyPr>
          <a:lstStyle/>
          <a:p>
            <a:pPr marL="0" indent="0" algn="ctr">
              <a:buNone/>
            </a:pPr>
            <a:r>
              <a:rPr lang="en-US" dirty="0"/>
              <a:t>Another V(s) operation reactivates p2, leaving the waiting list empty and the semaphore equal to 0</a:t>
            </a:r>
            <a:endParaRPr lang="en-CA" dirty="0"/>
          </a:p>
        </p:txBody>
      </p:sp>
      <p:pic>
        <p:nvPicPr>
          <p:cNvPr id="5" name="Picture 4">
            <a:extLst>
              <a:ext uri="{FF2B5EF4-FFF2-40B4-BE49-F238E27FC236}">
                <a16:creationId xmlns:a16="http://schemas.microsoft.com/office/drawing/2014/main" id="{42551731-DEF2-419A-AA16-D9AFCA6AD0F2}"/>
              </a:ext>
            </a:extLst>
          </p:cNvPr>
          <p:cNvPicPr>
            <a:picLocks noChangeAspect="1"/>
          </p:cNvPicPr>
          <p:nvPr/>
        </p:nvPicPr>
        <p:blipFill>
          <a:blip r:embed="rId2"/>
          <a:stretch>
            <a:fillRect/>
          </a:stretch>
        </p:blipFill>
        <p:spPr>
          <a:xfrm>
            <a:off x="1338262" y="2634143"/>
            <a:ext cx="9515475" cy="4086225"/>
          </a:xfrm>
          <a:prstGeom prst="rect">
            <a:avLst/>
          </a:prstGeom>
        </p:spPr>
      </p:pic>
    </p:spTree>
    <p:extLst>
      <p:ext uri="{BB962C8B-B14F-4D97-AF65-F5344CB8AC3E}">
        <p14:creationId xmlns:p14="http://schemas.microsoft.com/office/powerpoint/2010/main" val="96464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EEF9-FA6D-4192-BEC9-1640D961EA76}"/>
              </a:ext>
            </a:extLst>
          </p:cNvPr>
          <p:cNvSpPr>
            <a:spLocks noGrp="1"/>
          </p:cNvSpPr>
          <p:nvPr>
            <p:ph type="title"/>
          </p:nvPr>
        </p:nvSpPr>
        <p:spPr/>
        <p:txBody>
          <a:bodyPr/>
          <a:lstStyle/>
          <a:p>
            <a:r>
              <a:rPr lang="en-US" dirty="0"/>
              <a:t>General Semaphores Visualization – 9 </a:t>
            </a:r>
            <a:endParaRPr lang="en-CA" dirty="0"/>
          </a:p>
        </p:txBody>
      </p:sp>
      <p:sp>
        <p:nvSpPr>
          <p:cNvPr id="3" name="Content Placeholder 2">
            <a:extLst>
              <a:ext uri="{FF2B5EF4-FFF2-40B4-BE49-F238E27FC236}">
                <a16:creationId xmlns:a16="http://schemas.microsoft.com/office/drawing/2014/main" id="{AC76509F-294C-4A20-AFC4-8B7A01230A19}"/>
              </a:ext>
            </a:extLst>
          </p:cNvPr>
          <p:cNvSpPr>
            <a:spLocks noGrp="1"/>
          </p:cNvSpPr>
          <p:nvPr>
            <p:ph idx="1"/>
          </p:nvPr>
        </p:nvSpPr>
        <p:spPr>
          <a:xfrm>
            <a:off x="327171" y="1825625"/>
            <a:ext cx="11761365" cy="607182"/>
          </a:xfrm>
        </p:spPr>
        <p:txBody>
          <a:bodyPr/>
          <a:lstStyle/>
          <a:p>
            <a:pPr marL="0" indent="0" algn="ctr">
              <a:buNone/>
            </a:pPr>
            <a:r>
              <a:rPr lang="en-US" dirty="0"/>
              <a:t>One more V(s) operation only increments s again, but no process is reactivated</a:t>
            </a:r>
            <a:endParaRPr lang="en-CA" dirty="0"/>
          </a:p>
        </p:txBody>
      </p:sp>
      <p:pic>
        <p:nvPicPr>
          <p:cNvPr id="5" name="Picture 4">
            <a:extLst>
              <a:ext uri="{FF2B5EF4-FFF2-40B4-BE49-F238E27FC236}">
                <a16:creationId xmlns:a16="http://schemas.microsoft.com/office/drawing/2014/main" id="{CC2DCD9F-F52A-4FAF-9025-19F24A741304}"/>
              </a:ext>
            </a:extLst>
          </p:cNvPr>
          <p:cNvPicPr>
            <a:picLocks noChangeAspect="1"/>
          </p:cNvPicPr>
          <p:nvPr/>
        </p:nvPicPr>
        <p:blipFill>
          <a:blip r:embed="rId2"/>
          <a:stretch>
            <a:fillRect/>
          </a:stretch>
        </p:blipFill>
        <p:spPr>
          <a:xfrm>
            <a:off x="1488215" y="2463044"/>
            <a:ext cx="9439275" cy="3924300"/>
          </a:xfrm>
          <a:prstGeom prst="rect">
            <a:avLst/>
          </a:prstGeom>
        </p:spPr>
      </p:pic>
    </p:spTree>
    <p:extLst>
      <p:ext uri="{BB962C8B-B14F-4D97-AF65-F5344CB8AC3E}">
        <p14:creationId xmlns:p14="http://schemas.microsoft.com/office/powerpoint/2010/main" val="2748629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C893A-EB28-4950-9D73-695587160CFF}"/>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Monitors</a:t>
            </a:r>
            <a:endParaRPr lang="en-CA" sz="4000">
              <a:solidFill>
                <a:srgbClr val="FFFFFF"/>
              </a:solidFill>
            </a:endParaRPr>
          </a:p>
        </p:txBody>
      </p:sp>
      <p:sp>
        <p:nvSpPr>
          <p:cNvPr id="3" name="Content Placeholder 2">
            <a:extLst>
              <a:ext uri="{FF2B5EF4-FFF2-40B4-BE49-F238E27FC236}">
                <a16:creationId xmlns:a16="http://schemas.microsoft.com/office/drawing/2014/main" id="{FD7F1727-1BB6-43EF-9A01-7D1E08A30CA1}"/>
              </a:ext>
            </a:extLst>
          </p:cNvPr>
          <p:cNvSpPr>
            <a:spLocks noGrp="1"/>
          </p:cNvSpPr>
          <p:nvPr>
            <p:ph idx="1"/>
          </p:nvPr>
        </p:nvSpPr>
        <p:spPr>
          <a:xfrm>
            <a:off x="4810259" y="649480"/>
            <a:ext cx="6555347" cy="5546047"/>
          </a:xfrm>
        </p:spPr>
        <p:txBody>
          <a:bodyPr anchor="ctr">
            <a:normAutofit/>
          </a:bodyPr>
          <a:lstStyle/>
          <a:p>
            <a:r>
              <a:rPr lang="en-US" sz="2000"/>
              <a:t>P and V operations on general semaphores are versatile primitives capable of solving a variety of synchronization problems. </a:t>
            </a:r>
          </a:p>
          <a:p>
            <a:pPr lvl="1"/>
            <a:r>
              <a:rPr lang="en-US" sz="2000"/>
              <a:t>However, P and V operations are low-level primitives that are prone to difficult-to-diagnose programming errors.</a:t>
            </a:r>
          </a:p>
          <a:p>
            <a:pPr lvl="1"/>
            <a:r>
              <a:rPr lang="en-US" sz="2000"/>
              <a:t>Solution? Monitors!</a:t>
            </a:r>
          </a:p>
          <a:p>
            <a:r>
              <a:rPr lang="en-US" sz="2000"/>
              <a:t>A monitor is a high-level synchronization primitive implemented using P and V operations. Following the principles of abstract data types, a monitor encapsulates data along with functions through which the data may be accessed and manipulated.</a:t>
            </a:r>
          </a:p>
          <a:p>
            <a:r>
              <a:rPr lang="en-US" sz="2000"/>
              <a:t>A condition variable is a named queue on which processes can wait for some condition to become true.</a:t>
            </a:r>
          </a:p>
          <a:p>
            <a:pPr lvl="1"/>
            <a:endParaRPr lang="en-US" sz="2000"/>
          </a:p>
          <a:p>
            <a:endParaRPr lang="en-CA" sz="2000"/>
          </a:p>
        </p:txBody>
      </p:sp>
    </p:spTree>
    <p:extLst>
      <p:ext uri="{BB962C8B-B14F-4D97-AF65-F5344CB8AC3E}">
        <p14:creationId xmlns:p14="http://schemas.microsoft.com/office/powerpoint/2010/main" val="3667809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FE4703-35F7-4F79-8AFE-D8B00239C482}"/>
              </a:ext>
            </a:extLst>
          </p:cNvPr>
          <p:cNvSpPr>
            <a:spLocks noGrp="1"/>
          </p:cNvSpPr>
          <p:nvPr>
            <p:ph type="title"/>
          </p:nvPr>
        </p:nvSpPr>
        <p:spPr>
          <a:xfrm>
            <a:off x="466722" y="586855"/>
            <a:ext cx="3201366" cy="3387497"/>
          </a:xfrm>
        </p:spPr>
        <p:txBody>
          <a:bodyPr anchor="b">
            <a:normAutofit/>
          </a:bodyPr>
          <a:lstStyle/>
          <a:p>
            <a:pPr algn="r"/>
            <a:r>
              <a:rPr lang="en-US" sz="3700">
                <a:solidFill>
                  <a:srgbClr val="FFFFFF"/>
                </a:solidFill>
              </a:rPr>
              <a:t>Monitor Implementation Rules</a:t>
            </a:r>
            <a:endParaRPr lang="en-CA" sz="3700">
              <a:solidFill>
                <a:srgbClr val="FFFFFF"/>
              </a:solidFill>
            </a:endParaRPr>
          </a:p>
        </p:txBody>
      </p:sp>
      <p:sp>
        <p:nvSpPr>
          <p:cNvPr id="3" name="Content Placeholder 2">
            <a:extLst>
              <a:ext uri="{FF2B5EF4-FFF2-40B4-BE49-F238E27FC236}">
                <a16:creationId xmlns:a16="http://schemas.microsoft.com/office/drawing/2014/main" id="{E28FBDE8-C67D-49E1-8C27-CFC2DBF4F3E6}"/>
              </a:ext>
            </a:extLst>
          </p:cNvPr>
          <p:cNvSpPr>
            <a:spLocks noGrp="1"/>
          </p:cNvSpPr>
          <p:nvPr>
            <p:ph idx="1"/>
          </p:nvPr>
        </p:nvSpPr>
        <p:spPr>
          <a:xfrm>
            <a:off x="4810259" y="649480"/>
            <a:ext cx="6555347" cy="5546047"/>
          </a:xfrm>
        </p:spPr>
        <p:txBody>
          <a:bodyPr anchor="ctr">
            <a:normAutofit/>
          </a:bodyPr>
          <a:lstStyle/>
          <a:p>
            <a:r>
              <a:rPr lang="en-US" sz="2000"/>
              <a:t>Any implementation of a monitor must:</a:t>
            </a:r>
          </a:p>
          <a:p>
            <a:pPr lvl="1"/>
            <a:r>
              <a:rPr lang="en-US" sz="2000"/>
              <a:t>Guarantee that the functions are mutually exclusive. Thus only one process at a time may be executing inside a monitor.</a:t>
            </a:r>
          </a:p>
          <a:p>
            <a:pPr lvl="1"/>
            <a:r>
              <a:rPr lang="en-US" sz="2000"/>
              <a:t>Provide condition variables such that a process can step outside of the monitor while waiting for a condition and thus not prevent other processes from entering the monitor.</a:t>
            </a:r>
          </a:p>
          <a:p>
            <a:pPr lvl="1"/>
            <a:r>
              <a:rPr lang="en-US" sz="2000"/>
              <a:t>A condition variable c is accessed using two special operations:</a:t>
            </a:r>
          </a:p>
          <a:p>
            <a:pPr lvl="2"/>
            <a:r>
              <a:rPr lang="en-US"/>
              <a:t>c.wait</a:t>
            </a:r>
            <a:r>
              <a:rPr lang="en-US" dirty="0"/>
              <a:t> causes the executing process to block and be placed on a waiting queue associated with the condition variable c.</a:t>
            </a:r>
          </a:p>
          <a:p>
            <a:pPr lvl="2"/>
            <a:r>
              <a:rPr lang="en-US"/>
              <a:t>c.signal</a:t>
            </a:r>
            <a:r>
              <a:rPr lang="en-US" dirty="0"/>
              <a:t> reactivates the process at the head of the queue associated with the condition variable c.</a:t>
            </a:r>
          </a:p>
          <a:p>
            <a:pPr lvl="2"/>
            <a:r>
              <a:rPr lang="en-US" dirty="0"/>
              <a:t>Memorize </a:t>
            </a:r>
            <a:r>
              <a:rPr lang="en-US"/>
              <a:t>c.wait</a:t>
            </a:r>
            <a:r>
              <a:rPr lang="en-US" dirty="0"/>
              <a:t> and </a:t>
            </a:r>
            <a:r>
              <a:rPr lang="en-US"/>
              <a:t>c.signal</a:t>
            </a:r>
            <a:r>
              <a:rPr lang="en-US" dirty="0"/>
              <a:t>!</a:t>
            </a:r>
            <a:endParaRPr lang="en-CA" dirty="0"/>
          </a:p>
        </p:txBody>
      </p:sp>
    </p:spTree>
    <p:extLst>
      <p:ext uri="{BB962C8B-B14F-4D97-AF65-F5344CB8AC3E}">
        <p14:creationId xmlns:p14="http://schemas.microsoft.com/office/powerpoint/2010/main" val="79058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8953E-2D95-4076-ACCD-30F7EA1F833E}"/>
              </a:ext>
            </a:extLst>
          </p:cNvPr>
          <p:cNvSpPr>
            <a:spLocks noGrp="1"/>
          </p:cNvSpPr>
          <p:nvPr>
            <p:ph type="title"/>
          </p:nvPr>
        </p:nvSpPr>
        <p:spPr>
          <a:xfrm>
            <a:off x="466722" y="586855"/>
            <a:ext cx="3201366" cy="3387497"/>
          </a:xfrm>
        </p:spPr>
        <p:txBody>
          <a:bodyPr anchor="b">
            <a:normAutofit/>
          </a:bodyPr>
          <a:lstStyle/>
          <a:p>
            <a:pPr algn="r"/>
            <a:r>
              <a:rPr lang="en-CA" sz="3700">
                <a:solidFill>
                  <a:srgbClr val="FFFFFF"/>
                </a:solidFill>
              </a:rPr>
              <a:t> Classic Synchronization Problems</a:t>
            </a:r>
          </a:p>
        </p:txBody>
      </p:sp>
      <p:sp>
        <p:nvSpPr>
          <p:cNvPr id="3" name="Content Placeholder 2">
            <a:extLst>
              <a:ext uri="{FF2B5EF4-FFF2-40B4-BE49-F238E27FC236}">
                <a16:creationId xmlns:a16="http://schemas.microsoft.com/office/drawing/2014/main" id="{60D493DA-0F73-4E99-97F9-B0C182A8B0CB}"/>
              </a:ext>
            </a:extLst>
          </p:cNvPr>
          <p:cNvSpPr>
            <a:spLocks noGrp="1"/>
          </p:cNvSpPr>
          <p:nvPr>
            <p:ph idx="1"/>
          </p:nvPr>
        </p:nvSpPr>
        <p:spPr>
          <a:xfrm>
            <a:off x="4810259" y="649480"/>
            <a:ext cx="6555347" cy="5546047"/>
          </a:xfrm>
        </p:spPr>
        <p:txBody>
          <a:bodyPr anchor="ctr">
            <a:normAutofit/>
          </a:bodyPr>
          <a:lstStyle/>
          <a:p>
            <a:r>
              <a:rPr lang="en-CA" sz="1900"/>
              <a:t>The readers-writers problem:</a:t>
            </a:r>
          </a:p>
          <a:p>
            <a:pPr lvl="1"/>
            <a:r>
              <a:rPr lang="en-US" sz="1900"/>
              <a:t>The readers-writers problem is an extension of the critical section problem where two types of processes, readers and writers, compete for access to a common resource. Readers are allowed to enter the critical section (CS) concurrently but only one writer is allowed to enter at a time.</a:t>
            </a:r>
          </a:p>
          <a:p>
            <a:r>
              <a:rPr lang="en-US" sz="1900"/>
              <a:t>The main challenge is to guarantee maximum concurrency of readers while preventing the starvation of either type of process. Specifically, two rules must be enforced:</a:t>
            </a:r>
          </a:p>
          <a:p>
            <a:pPr marL="914400" lvl="1" indent="-457200">
              <a:buFont typeface="+mj-lt"/>
              <a:buAutoNum type="arabicPeriod"/>
            </a:pPr>
            <a:r>
              <a:rPr lang="en-US" sz="1900"/>
              <a:t>A reader is permitted to join other readers currently in the CS only when no writer is waiting. When the last readers exits the CS, the writer is allowed to enter.</a:t>
            </a:r>
          </a:p>
          <a:p>
            <a:pPr marL="914400" lvl="1" indent="-457200">
              <a:buFont typeface="+mj-lt"/>
              <a:buAutoNum type="arabicPeriod"/>
            </a:pPr>
            <a:r>
              <a:rPr lang="en-US" sz="1900"/>
              <a:t>All readers that have arrived while a writer is in the CS must be allowed to enter before the next writer.</a:t>
            </a:r>
          </a:p>
          <a:p>
            <a:r>
              <a:rPr lang="en-US" sz="1900"/>
              <a:t>Rule 1 guarantees that writers cannot starve. Rule 2 guarantees that readers cannot starve. Jointly the two rules guarantee maximum concurrency of readers.</a:t>
            </a:r>
            <a:endParaRPr lang="en-CA" sz="1900"/>
          </a:p>
        </p:txBody>
      </p:sp>
    </p:spTree>
    <p:extLst>
      <p:ext uri="{BB962C8B-B14F-4D97-AF65-F5344CB8AC3E}">
        <p14:creationId xmlns:p14="http://schemas.microsoft.com/office/powerpoint/2010/main" val="1569717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D9A8-C17C-4689-88EB-1017BC2D124B}"/>
              </a:ext>
            </a:extLst>
          </p:cNvPr>
          <p:cNvSpPr>
            <a:spLocks noGrp="1"/>
          </p:cNvSpPr>
          <p:nvPr>
            <p:ph type="title"/>
          </p:nvPr>
        </p:nvSpPr>
        <p:spPr/>
        <p:txBody>
          <a:bodyPr/>
          <a:lstStyle/>
          <a:p>
            <a:r>
              <a:rPr lang="en-US" dirty="0"/>
              <a:t>Readers/Writers Problem Visualized – 1 </a:t>
            </a:r>
            <a:endParaRPr lang="en-CA" dirty="0"/>
          </a:p>
        </p:txBody>
      </p:sp>
      <p:sp>
        <p:nvSpPr>
          <p:cNvPr id="3" name="Content Placeholder 2">
            <a:extLst>
              <a:ext uri="{FF2B5EF4-FFF2-40B4-BE49-F238E27FC236}">
                <a16:creationId xmlns:a16="http://schemas.microsoft.com/office/drawing/2014/main" id="{DBEB0BE2-07AC-421C-A8B1-DD358245C965}"/>
              </a:ext>
            </a:extLst>
          </p:cNvPr>
          <p:cNvSpPr>
            <a:spLocks noGrp="1"/>
          </p:cNvSpPr>
          <p:nvPr>
            <p:ph idx="1"/>
          </p:nvPr>
        </p:nvSpPr>
        <p:spPr>
          <a:xfrm>
            <a:off x="1" y="1825625"/>
            <a:ext cx="12281482" cy="850463"/>
          </a:xfrm>
        </p:spPr>
        <p:txBody>
          <a:bodyPr>
            <a:normAutofit lnSpcReduction="10000"/>
          </a:bodyPr>
          <a:lstStyle/>
          <a:p>
            <a:pPr marL="0" indent="0" algn="ctr">
              <a:buNone/>
            </a:pPr>
            <a:r>
              <a:rPr lang="en-US" dirty="0"/>
              <a:t>Three readers arrive at the CS. Since the CS is empty, all three are allowed to enter (Rule 1)</a:t>
            </a:r>
            <a:endParaRPr lang="en-CA" dirty="0"/>
          </a:p>
        </p:txBody>
      </p:sp>
      <p:pic>
        <p:nvPicPr>
          <p:cNvPr id="5" name="Picture 4">
            <a:extLst>
              <a:ext uri="{FF2B5EF4-FFF2-40B4-BE49-F238E27FC236}">
                <a16:creationId xmlns:a16="http://schemas.microsoft.com/office/drawing/2014/main" id="{05FF2815-E62E-4F2A-A8F1-661A4394870B}"/>
              </a:ext>
            </a:extLst>
          </p:cNvPr>
          <p:cNvPicPr>
            <a:picLocks noChangeAspect="1"/>
          </p:cNvPicPr>
          <p:nvPr/>
        </p:nvPicPr>
        <p:blipFill>
          <a:blip r:embed="rId2"/>
          <a:stretch>
            <a:fillRect/>
          </a:stretch>
        </p:blipFill>
        <p:spPr>
          <a:xfrm>
            <a:off x="3205162" y="3487811"/>
            <a:ext cx="5781675" cy="1123950"/>
          </a:xfrm>
          <a:prstGeom prst="rect">
            <a:avLst/>
          </a:prstGeom>
        </p:spPr>
      </p:pic>
    </p:spTree>
    <p:extLst>
      <p:ext uri="{BB962C8B-B14F-4D97-AF65-F5344CB8AC3E}">
        <p14:creationId xmlns:p14="http://schemas.microsoft.com/office/powerpoint/2010/main" val="3980353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D9A8-C17C-4689-88EB-1017BC2D124B}"/>
              </a:ext>
            </a:extLst>
          </p:cNvPr>
          <p:cNvSpPr>
            <a:spLocks noGrp="1"/>
          </p:cNvSpPr>
          <p:nvPr>
            <p:ph type="title"/>
          </p:nvPr>
        </p:nvSpPr>
        <p:spPr/>
        <p:txBody>
          <a:bodyPr/>
          <a:lstStyle/>
          <a:p>
            <a:r>
              <a:rPr lang="en-US" dirty="0"/>
              <a:t>Readers/Writers Problem Visualized – 2 </a:t>
            </a:r>
            <a:endParaRPr lang="en-CA" dirty="0"/>
          </a:p>
        </p:txBody>
      </p:sp>
      <p:sp>
        <p:nvSpPr>
          <p:cNvPr id="3" name="Content Placeholder 2">
            <a:extLst>
              <a:ext uri="{FF2B5EF4-FFF2-40B4-BE49-F238E27FC236}">
                <a16:creationId xmlns:a16="http://schemas.microsoft.com/office/drawing/2014/main" id="{DBEB0BE2-07AC-421C-A8B1-DD358245C965}"/>
              </a:ext>
            </a:extLst>
          </p:cNvPr>
          <p:cNvSpPr>
            <a:spLocks noGrp="1"/>
          </p:cNvSpPr>
          <p:nvPr>
            <p:ph idx="1"/>
          </p:nvPr>
        </p:nvSpPr>
        <p:spPr>
          <a:xfrm>
            <a:off x="588278" y="1690688"/>
            <a:ext cx="11015444" cy="934353"/>
          </a:xfrm>
        </p:spPr>
        <p:txBody>
          <a:bodyPr/>
          <a:lstStyle/>
          <a:p>
            <a:pPr marL="0" indent="0" algn="ctr">
              <a:buNone/>
            </a:pPr>
            <a:r>
              <a:rPr lang="en-US" dirty="0"/>
              <a:t>A fourth reader arrives. Since no writer is waiting, r4 is allowed to join the other readers (Rule 1 Again)</a:t>
            </a:r>
            <a:endParaRPr lang="en-CA" dirty="0"/>
          </a:p>
        </p:txBody>
      </p:sp>
      <p:pic>
        <p:nvPicPr>
          <p:cNvPr id="5" name="Picture 4">
            <a:extLst>
              <a:ext uri="{FF2B5EF4-FFF2-40B4-BE49-F238E27FC236}">
                <a16:creationId xmlns:a16="http://schemas.microsoft.com/office/drawing/2014/main" id="{893B78D3-B94A-47CF-AB5F-F5308895CCDA}"/>
              </a:ext>
            </a:extLst>
          </p:cNvPr>
          <p:cNvPicPr>
            <a:picLocks noChangeAspect="1"/>
          </p:cNvPicPr>
          <p:nvPr/>
        </p:nvPicPr>
        <p:blipFill>
          <a:blip r:embed="rId2"/>
          <a:stretch>
            <a:fillRect/>
          </a:stretch>
        </p:blipFill>
        <p:spPr>
          <a:xfrm>
            <a:off x="3128962" y="3680058"/>
            <a:ext cx="5934075" cy="1276350"/>
          </a:xfrm>
          <a:prstGeom prst="rect">
            <a:avLst/>
          </a:prstGeom>
        </p:spPr>
      </p:pic>
    </p:spTree>
    <p:extLst>
      <p:ext uri="{BB962C8B-B14F-4D97-AF65-F5344CB8AC3E}">
        <p14:creationId xmlns:p14="http://schemas.microsoft.com/office/powerpoint/2010/main" val="4072536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081731-17FE-4D8C-ADB6-CB3F94F1E2B4}"/>
              </a:ext>
            </a:extLst>
          </p:cNvPr>
          <p:cNvSpPr>
            <a:spLocks noGrp="1"/>
          </p:cNvSpPr>
          <p:nvPr>
            <p:ph type="title"/>
          </p:nvPr>
        </p:nvSpPr>
        <p:spPr>
          <a:xfrm>
            <a:off x="466722" y="586855"/>
            <a:ext cx="3201366" cy="3387497"/>
          </a:xfrm>
        </p:spPr>
        <p:txBody>
          <a:bodyPr anchor="b">
            <a:normAutofit/>
          </a:bodyPr>
          <a:lstStyle/>
          <a:p>
            <a:pPr algn="r"/>
            <a:r>
              <a:rPr lang="en-US" sz="1900">
                <a:solidFill>
                  <a:srgbClr val="FFFFFF"/>
                </a:solidFill>
              </a:rPr>
              <a:t>Announcements/Reminders</a:t>
            </a:r>
            <a:endParaRPr lang="en-CA" sz="1900">
              <a:solidFill>
                <a:srgbClr val="FFFFFF"/>
              </a:solidFill>
            </a:endParaRPr>
          </a:p>
        </p:txBody>
      </p:sp>
      <p:sp>
        <p:nvSpPr>
          <p:cNvPr id="3" name="Content Placeholder 2">
            <a:extLst>
              <a:ext uri="{FF2B5EF4-FFF2-40B4-BE49-F238E27FC236}">
                <a16:creationId xmlns:a16="http://schemas.microsoft.com/office/drawing/2014/main" id="{9620E32F-E2B7-4AF6-ACD2-6976F2E1A4E4}"/>
              </a:ext>
            </a:extLst>
          </p:cNvPr>
          <p:cNvSpPr>
            <a:spLocks noGrp="1"/>
          </p:cNvSpPr>
          <p:nvPr>
            <p:ph idx="1"/>
          </p:nvPr>
        </p:nvSpPr>
        <p:spPr>
          <a:xfrm>
            <a:off x="4810259" y="649480"/>
            <a:ext cx="6555347" cy="5546047"/>
          </a:xfrm>
        </p:spPr>
        <p:txBody>
          <a:bodyPr anchor="ctr">
            <a:normAutofit/>
          </a:bodyPr>
          <a:lstStyle/>
          <a:p>
            <a:r>
              <a:rPr lang="en-US" sz="2000" dirty="0"/>
              <a:t>I know you will all miss this lecture on Fridays, however, next week is Reading Week!</a:t>
            </a:r>
          </a:p>
          <a:p>
            <a:r>
              <a:rPr lang="en-US" sz="2000" dirty="0"/>
              <a:t>Lab 2 on the syllabus is due by tonight. However, it won’t be due until next Friday (during Reading Week) to give you some time to work on it.</a:t>
            </a:r>
          </a:p>
          <a:p>
            <a:r>
              <a:rPr lang="en-US" sz="2000" dirty="0"/>
              <a:t>Course Timeline:</a:t>
            </a:r>
          </a:p>
          <a:p>
            <a:pPr lvl="1"/>
            <a:r>
              <a:rPr lang="en-US" sz="2000" dirty="0"/>
              <a:t>Week 6 – Lecture content + midterm details.</a:t>
            </a:r>
          </a:p>
          <a:p>
            <a:pPr lvl="1"/>
            <a:r>
              <a:rPr lang="en-US" sz="2000" dirty="0"/>
              <a:t>Week 7 – Midterm.</a:t>
            </a:r>
          </a:p>
          <a:p>
            <a:r>
              <a:rPr lang="en-US" sz="2000" dirty="0"/>
              <a:t>The way things are going in terms of timing, I might have to dedicate the lab hours in some of the weeks that we don’t have a lab scheduled to cover content (poll).</a:t>
            </a:r>
          </a:p>
        </p:txBody>
      </p:sp>
    </p:spTree>
    <p:extLst>
      <p:ext uri="{BB962C8B-B14F-4D97-AF65-F5344CB8AC3E}">
        <p14:creationId xmlns:p14="http://schemas.microsoft.com/office/powerpoint/2010/main" val="2699896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D9A8-C17C-4689-88EB-1017BC2D124B}"/>
              </a:ext>
            </a:extLst>
          </p:cNvPr>
          <p:cNvSpPr>
            <a:spLocks noGrp="1"/>
          </p:cNvSpPr>
          <p:nvPr>
            <p:ph type="title"/>
          </p:nvPr>
        </p:nvSpPr>
        <p:spPr/>
        <p:txBody>
          <a:bodyPr/>
          <a:lstStyle/>
          <a:p>
            <a:r>
              <a:rPr lang="en-US" dirty="0"/>
              <a:t>Readers/Writers Problem Visualized – 3 </a:t>
            </a:r>
            <a:endParaRPr lang="en-CA" dirty="0"/>
          </a:p>
        </p:txBody>
      </p:sp>
      <p:sp>
        <p:nvSpPr>
          <p:cNvPr id="3" name="Content Placeholder 2">
            <a:extLst>
              <a:ext uri="{FF2B5EF4-FFF2-40B4-BE49-F238E27FC236}">
                <a16:creationId xmlns:a16="http://schemas.microsoft.com/office/drawing/2014/main" id="{DBEB0BE2-07AC-421C-A8B1-DD358245C965}"/>
              </a:ext>
            </a:extLst>
          </p:cNvPr>
          <p:cNvSpPr>
            <a:spLocks noGrp="1"/>
          </p:cNvSpPr>
          <p:nvPr>
            <p:ph idx="1"/>
          </p:nvPr>
        </p:nvSpPr>
        <p:spPr/>
        <p:txBody>
          <a:bodyPr/>
          <a:lstStyle/>
          <a:p>
            <a:pPr marL="0" indent="0" algn="ctr">
              <a:buNone/>
            </a:pPr>
            <a:r>
              <a:rPr lang="en-US" dirty="0"/>
              <a:t>When a writer arrives, no more readers are allowed to enter (Rule 1)</a:t>
            </a:r>
            <a:endParaRPr lang="en-CA" dirty="0"/>
          </a:p>
        </p:txBody>
      </p:sp>
      <p:pic>
        <p:nvPicPr>
          <p:cNvPr id="5" name="Picture 4">
            <a:extLst>
              <a:ext uri="{FF2B5EF4-FFF2-40B4-BE49-F238E27FC236}">
                <a16:creationId xmlns:a16="http://schemas.microsoft.com/office/drawing/2014/main" id="{290FA71D-6459-413B-B52B-F2D1AD23A376}"/>
              </a:ext>
            </a:extLst>
          </p:cNvPr>
          <p:cNvPicPr>
            <a:picLocks noChangeAspect="1"/>
          </p:cNvPicPr>
          <p:nvPr/>
        </p:nvPicPr>
        <p:blipFill>
          <a:blip r:embed="rId2"/>
          <a:stretch>
            <a:fillRect/>
          </a:stretch>
        </p:blipFill>
        <p:spPr>
          <a:xfrm>
            <a:off x="2757487" y="3429000"/>
            <a:ext cx="6677025" cy="1838325"/>
          </a:xfrm>
          <a:prstGeom prst="rect">
            <a:avLst/>
          </a:prstGeom>
        </p:spPr>
      </p:pic>
    </p:spTree>
    <p:extLst>
      <p:ext uri="{BB962C8B-B14F-4D97-AF65-F5344CB8AC3E}">
        <p14:creationId xmlns:p14="http://schemas.microsoft.com/office/powerpoint/2010/main" val="2312924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D9A8-C17C-4689-88EB-1017BC2D124B}"/>
              </a:ext>
            </a:extLst>
          </p:cNvPr>
          <p:cNvSpPr>
            <a:spLocks noGrp="1"/>
          </p:cNvSpPr>
          <p:nvPr>
            <p:ph type="title"/>
          </p:nvPr>
        </p:nvSpPr>
        <p:spPr/>
        <p:txBody>
          <a:bodyPr/>
          <a:lstStyle/>
          <a:p>
            <a:r>
              <a:rPr lang="en-US" dirty="0"/>
              <a:t>Readers/Writers Problem Visualized – 4 </a:t>
            </a:r>
            <a:endParaRPr lang="en-CA" dirty="0"/>
          </a:p>
        </p:txBody>
      </p:sp>
      <p:sp>
        <p:nvSpPr>
          <p:cNvPr id="3" name="Content Placeholder 2">
            <a:extLst>
              <a:ext uri="{FF2B5EF4-FFF2-40B4-BE49-F238E27FC236}">
                <a16:creationId xmlns:a16="http://schemas.microsoft.com/office/drawing/2014/main" id="{DBEB0BE2-07AC-421C-A8B1-DD358245C965}"/>
              </a:ext>
            </a:extLst>
          </p:cNvPr>
          <p:cNvSpPr>
            <a:spLocks noGrp="1"/>
          </p:cNvSpPr>
          <p:nvPr>
            <p:ph idx="1"/>
          </p:nvPr>
        </p:nvSpPr>
        <p:spPr>
          <a:xfrm>
            <a:off x="838200" y="1825625"/>
            <a:ext cx="10515600" cy="481347"/>
          </a:xfrm>
        </p:spPr>
        <p:txBody>
          <a:bodyPr/>
          <a:lstStyle/>
          <a:p>
            <a:pPr marL="0" indent="0" algn="ctr">
              <a:buNone/>
            </a:pPr>
            <a:r>
              <a:rPr lang="en-US" dirty="0"/>
              <a:t>When the last reader leaves, w1 is allowed to enter (Rule 1)</a:t>
            </a:r>
            <a:endParaRPr lang="en-CA" dirty="0"/>
          </a:p>
        </p:txBody>
      </p:sp>
      <p:pic>
        <p:nvPicPr>
          <p:cNvPr id="5" name="Picture 4">
            <a:extLst>
              <a:ext uri="{FF2B5EF4-FFF2-40B4-BE49-F238E27FC236}">
                <a16:creationId xmlns:a16="http://schemas.microsoft.com/office/drawing/2014/main" id="{3AE8F127-C253-4C91-B366-B08B0C4C0DFA}"/>
              </a:ext>
            </a:extLst>
          </p:cNvPr>
          <p:cNvPicPr>
            <a:picLocks noChangeAspect="1"/>
          </p:cNvPicPr>
          <p:nvPr/>
        </p:nvPicPr>
        <p:blipFill>
          <a:blip r:embed="rId2"/>
          <a:stretch>
            <a:fillRect/>
          </a:stretch>
        </p:blipFill>
        <p:spPr>
          <a:xfrm>
            <a:off x="2767012" y="3261700"/>
            <a:ext cx="6657975" cy="1609725"/>
          </a:xfrm>
          <a:prstGeom prst="rect">
            <a:avLst/>
          </a:prstGeom>
        </p:spPr>
      </p:pic>
    </p:spTree>
    <p:extLst>
      <p:ext uri="{BB962C8B-B14F-4D97-AF65-F5344CB8AC3E}">
        <p14:creationId xmlns:p14="http://schemas.microsoft.com/office/powerpoint/2010/main" val="2713926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D9A8-C17C-4689-88EB-1017BC2D124B}"/>
              </a:ext>
            </a:extLst>
          </p:cNvPr>
          <p:cNvSpPr>
            <a:spLocks noGrp="1"/>
          </p:cNvSpPr>
          <p:nvPr>
            <p:ph type="title"/>
          </p:nvPr>
        </p:nvSpPr>
        <p:spPr/>
        <p:txBody>
          <a:bodyPr/>
          <a:lstStyle/>
          <a:p>
            <a:r>
              <a:rPr lang="en-US" dirty="0"/>
              <a:t>Readers/Writers Problem Visualized – 5 </a:t>
            </a:r>
            <a:endParaRPr lang="en-CA" dirty="0"/>
          </a:p>
        </p:txBody>
      </p:sp>
      <p:sp>
        <p:nvSpPr>
          <p:cNvPr id="3" name="Content Placeholder 2">
            <a:extLst>
              <a:ext uri="{FF2B5EF4-FFF2-40B4-BE49-F238E27FC236}">
                <a16:creationId xmlns:a16="http://schemas.microsoft.com/office/drawing/2014/main" id="{DBEB0BE2-07AC-421C-A8B1-DD358245C965}"/>
              </a:ext>
            </a:extLst>
          </p:cNvPr>
          <p:cNvSpPr>
            <a:spLocks noGrp="1"/>
          </p:cNvSpPr>
          <p:nvPr>
            <p:ph idx="1"/>
          </p:nvPr>
        </p:nvSpPr>
        <p:spPr>
          <a:xfrm>
            <a:off x="838200" y="1825625"/>
            <a:ext cx="10515600" cy="556848"/>
          </a:xfrm>
        </p:spPr>
        <p:txBody>
          <a:bodyPr/>
          <a:lstStyle/>
          <a:p>
            <a:pPr marL="0" indent="0" algn="ctr">
              <a:buNone/>
            </a:pPr>
            <a:r>
              <a:rPr lang="en-US" dirty="0"/>
              <a:t>While w1 is in CS, other readers and writers may arrive</a:t>
            </a:r>
            <a:endParaRPr lang="en-CA" dirty="0"/>
          </a:p>
        </p:txBody>
      </p:sp>
      <p:pic>
        <p:nvPicPr>
          <p:cNvPr id="5" name="Picture 4">
            <a:extLst>
              <a:ext uri="{FF2B5EF4-FFF2-40B4-BE49-F238E27FC236}">
                <a16:creationId xmlns:a16="http://schemas.microsoft.com/office/drawing/2014/main" id="{943A75F8-4227-4842-9262-29C4A13DB427}"/>
              </a:ext>
            </a:extLst>
          </p:cNvPr>
          <p:cNvPicPr>
            <a:picLocks noChangeAspect="1"/>
          </p:cNvPicPr>
          <p:nvPr/>
        </p:nvPicPr>
        <p:blipFill>
          <a:blip r:embed="rId2"/>
          <a:stretch>
            <a:fillRect/>
          </a:stretch>
        </p:blipFill>
        <p:spPr>
          <a:xfrm>
            <a:off x="2486025" y="3477237"/>
            <a:ext cx="7219950" cy="1657350"/>
          </a:xfrm>
          <a:prstGeom prst="rect">
            <a:avLst/>
          </a:prstGeom>
        </p:spPr>
      </p:pic>
    </p:spTree>
    <p:extLst>
      <p:ext uri="{BB962C8B-B14F-4D97-AF65-F5344CB8AC3E}">
        <p14:creationId xmlns:p14="http://schemas.microsoft.com/office/powerpoint/2010/main" val="260642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D9A8-C17C-4689-88EB-1017BC2D124B}"/>
              </a:ext>
            </a:extLst>
          </p:cNvPr>
          <p:cNvSpPr>
            <a:spLocks noGrp="1"/>
          </p:cNvSpPr>
          <p:nvPr>
            <p:ph type="title"/>
          </p:nvPr>
        </p:nvSpPr>
        <p:spPr/>
        <p:txBody>
          <a:bodyPr/>
          <a:lstStyle/>
          <a:p>
            <a:r>
              <a:rPr lang="en-US" dirty="0"/>
              <a:t>Readers/Writers Problem Visualized – 6</a:t>
            </a:r>
            <a:endParaRPr lang="en-CA" dirty="0"/>
          </a:p>
        </p:txBody>
      </p:sp>
      <p:sp>
        <p:nvSpPr>
          <p:cNvPr id="3" name="Content Placeholder 2">
            <a:extLst>
              <a:ext uri="{FF2B5EF4-FFF2-40B4-BE49-F238E27FC236}">
                <a16:creationId xmlns:a16="http://schemas.microsoft.com/office/drawing/2014/main" id="{DBEB0BE2-07AC-421C-A8B1-DD358245C965}"/>
              </a:ext>
            </a:extLst>
          </p:cNvPr>
          <p:cNvSpPr>
            <a:spLocks noGrp="1"/>
          </p:cNvSpPr>
          <p:nvPr>
            <p:ph idx="1"/>
          </p:nvPr>
        </p:nvSpPr>
        <p:spPr>
          <a:xfrm>
            <a:off x="838200" y="1825625"/>
            <a:ext cx="10515600" cy="858852"/>
          </a:xfrm>
        </p:spPr>
        <p:txBody>
          <a:bodyPr>
            <a:normAutofit lnSpcReduction="10000"/>
          </a:bodyPr>
          <a:lstStyle/>
          <a:p>
            <a:pPr marL="0" indent="0" algn="ctr">
              <a:buNone/>
            </a:pPr>
            <a:r>
              <a:rPr lang="en-US" dirty="0"/>
              <a:t>When w1 leaves, all readers, including those arriving after w2 and w3, are allowed to enter (Rule 2)</a:t>
            </a:r>
            <a:endParaRPr lang="en-CA" dirty="0"/>
          </a:p>
        </p:txBody>
      </p:sp>
      <p:pic>
        <p:nvPicPr>
          <p:cNvPr id="5" name="Picture 4">
            <a:extLst>
              <a:ext uri="{FF2B5EF4-FFF2-40B4-BE49-F238E27FC236}">
                <a16:creationId xmlns:a16="http://schemas.microsoft.com/office/drawing/2014/main" id="{9AA6AE74-688C-4C9C-BDDE-4DD9BB4BBD73}"/>
              </a:ext>
            </a:extLst>
          </p:cNvPr>
          <p:cNvPicPr>
            <a:picLocks noChangeAspect="1"/>
          </p:cNvPicPr>
          <p:nvPr/>
        </p:nvPicPr>
        <p:blipFill>
          <a:blip r:embed="rId2"/>
          <a:stretch>
            <a:fillRect/>
          </a:stretch>
        </p:blipFill>
        <p:spPr>
          <a:xfrm>
            <a:off x="3000375" y="3573477"/>
            <a:ext cx="6191250" cy="1428750"/>
          </a:xfrm>
          <a:prstGeom prst="rect">
            <a:avLst/>
          </a:prstGeom>
        </p:spPr>
      </p:pic>
    </p:spTree>
    <p:extLst>
      <p:ext uri="{BB962C8B-B14F-4D97-AF65-F5344CB8AC3E}">
        <p14:creationId xmlns:p14="http://schemas.microsoft.com/office/powerpoint/2010/main" val="2291805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45480-1C3B-4FD2-BF60-FEE7D584E912}"/>
              </a:ext>
            </a:extLst>
          </p:cNvPr>
          <p:cNvSpPr>
            <a:spLocks noGrp="1"/>
          </p:cNvSpPr>
          <p:nvPr>
            <p:ph type="title"/>
          </p:nvPr>
        </p:nvSpPr>
        <p:spPr>
          <a:xfrm>
            <a:off x="466722" y="586855"/>
            <a:ext cx="3201366" cy="3387497"/>
          </a:xfrm>
        </p:spPr>
        <p:txBody>
          <a:bodyPr anchor="b">
            <a:normAutofit/>
          </a:bodyPr>
          <a:lstStyle/>
          <a:p>
            <a:pPr algn="r"/>
            <a:r>
              <a:rPr lang="en-CA" sz="4000" dirty="0">
                <a:solidFill>
                  <a:srgbClr val="FFFFFF"/>
                </a:solidFill>
              </a:rPr>
              <a:t>The Dining-Philosophers Problem</a:t>
            </a:r>
          </a:p>
        </p:txBody>
      </p:sp>
      <p:sp>
        <p:nvSpPr>
          <p:cNvPr id="3" name="Content Placeholder 2">
            <a:extLst>
              <a:ext uri="{FF2B5EF4-FFF2-40B4-BE49-F238E27FC236}">
                <a16:creationId xmlns:a16="http://schemas.microsoft.com/office/drawing/2014/main" id="{6DD9A8FD-E5AB-4A0F-8406-DE5D24BA18BB}"/>
              </a:ext>
            </a:extLst>
          </p:cNvPr>
          <p:cNvSpPr>
            <a:spLocks noGrp="1"/>
          </p:cNvSpPr>
          <p:nvPr>
            <p:ph idx="1"/>
          </p:nvPr>
        </p:nvSpPr>
        <p:spPr>
          <a:xfrm>
            <a:off x="4810259" y="649480"/>
            <a:ext cx="6555347" cy="5546047"/>
          </a:xfrm>
        </p:spPr>
        <p:txBody>
          <a:bodyPr anchor="ctr">
            <a:normAutofit/>
          </a:bodyPr>
          <a:lstStyle/>
          <a:p>
            <a:r>
              <a:rPr lang="en-US" sz="2000"/>
              <a:t>The dining-philosophers problem is representative of situations where multiple processes compete for shared resources but each process needs more than one resource at a time.</a:t>
            </a:r>
          </a:p>
          <a:p>
            <a:r>
              <a:rPr lang="en-US" sz="2000"/>
              <a:t>Five "philosophers", each representing a concurrent process, are seated around a table. Five "forks", each representing a resource, are placed on the table such that each two neighboring philosophers share one fork. Each philosopher alternates asynchronously between a phase of "thinking", which represents execution not requiring any shared resources, and "eating", which requires the prior acquisition of the two forks adjacent to the philosopher and shared with the two respective neighbors.</a:t>
            </a:r>
          </a:p>
          <a:p>
            <a:r>
              <a:rPr lang="en-US" sz="2000"/>
              <a:t>The main challenge is to prevent deadlock while guaranteeing that any two nonadjacent philosophers can always eat concurrently.</a:t>
            </a:r>
          </a:p>
          <a:p>
            <a:r>
              <a:rPr lang="en-US" sz="2000"/>
              <a:t>Well this makes no sense, where are the pictures?</a:t>
            </a:r>
            <a:endParaRPr lang="en-CA" sz="2000"/>
          </a:p>
        </p:txBody>
      </p:sp>
    </p:spTree>
    <p:extLst>
      <p:ext uri="{BB962C8B-B14F-4D97-AF65-F5344CB8AC3E}">
        <p14:creationId xmlns:p14="http://schemas.microsoft.com/office/powerpoint/2010/main" val="377055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AEC3-5564-4A21-82F8-9F656E5CE7E5}"/>
              </a:ext>
            </a:extLst>
          </p:cNvPr>
          <p:cNvSpPr>
            <a:spLocks noGrp="1"/>
          </p:cNvSpPr>
          <p:nvPr>
            <p:ph type="title"/>
          </p:nvPr>
        </p:nvSpPr>
        <p:spPr/>
        <p:txBody>
          <a:bodyPr/>
          <a:lstStyle/>
          <a:p>
            <a:r>
              <a:rPr lang="en-US" dirty="0"/>
              <a:t>DPP Problem – Visualized – 1 </a:t>
            </a:r>
            <a:endParaRPr lang="en-CA" dirty="0"/>
          </a:p>
        </p:txBody>
      </p:sp>
      <p:sp>
        <p:nvSpPr>
          <p:cNvPr id="3" name="Content Placeholder 2">
            <a:extLst>
              <a:ext uri="{FF2B5EF4-FFF2-40B4-BE49-F238E27FC236}">
                <a16:creationId xmlns:a16="http://schemas.microsoft.com/office/drawing/2014/main" id="{6FCFC691-E4ED-406E-AE07-3D083ACF8DE6}"/>
              </a:ext>
            </a:extLst>
          </p:cNvPr>
          <p:cNvSpPr>
            <a:spLocks noGrp="1"/>
          </p:cNvSpPr>
          <p:nvPr>
            <p:ph idx="1"/>
          </p:nvPr>
        </p:nvSpPr>
        <p:spPr>
          <a:xfrm>
            <a:off x="394283" y="1825625"/>
            <a:ext cx="11610363" cy="4351338"/>
          </a:xfrm>
        </p:spPr>
        <p:txBody>
          <a:bodyPr/>
          <a:lstStyle/>
          <a:p>
            <a:pPr marL="0" indent="0" algn="ctr">
              <a:buNone/>
            </a:pPr>
            <a:r>
              <a:rPr lang="en-US" dirty="0"/>
              <a:t>Five philosophers, p[</a:t>
            </a:r>
            <a:r>
              <a:rPr lang="en-US" dirty="0" err="1"/>
              <a:t>i</a:t>
            </a:r>
            <a:r>
              <a:rPr lang="en-US" dirty="0"/>
              <a:t>], sit in a circle. Each p[</a:t>
            </a:r>
            <a:r>
              <a:rPr lang="en-US" dirty="0" err="1"/>
              <a:t>i</a:t>
            </a:r>
            <a:r>
              <a:rPr lang="en-US" dirty="0"/>
              <a:t>] has a left fork, f[</a:t>
            </a:r>
            <a:r>
              <a:rPr lang="en-US" dirty="0" err="1"/>
              <a:t>i</a:t>
            </a:r>
            <a:r>
              <a:rPr lang="en-US" dirty="0"/>
              <a:t>], and a right fork, f[i+1 mod 5]. Initially, all p[</a:t>
            </a:r>
            <a:r>
              <a:rPr lang="en-US" dirty="0" err="1"/>
              <a:t>i</a:t>
            </a:r>
            <a:r>
              <a:rPr lang="en-US" dirty="0"/>
              <a:t>]'s are thinking, which requires no resources</a:t>
            </a:r>
            <a:endParaRPr lang="en-CA" dirty="0"/>
          </a:p>
        </p:txBody>
      </p:sp>
      <p:pic>
        <p:nvPicPr>
          <p:cNvPr id="5" name="Picture 4">
            <a:extLst>
              <a:ext uri="{FF2B5EF4-FFF2-40B4-BE49-F238E27FC236}">
                <a16:creationId xmlns:a16="http://schemas.microsoft.com/office/drawing/2014/main" id="{BF847E08-9C45-4D65-BEDA-B5C8D83F2590}"/>
              </a:ext>
            </a:extLst>
          </p:cNvPr>
          <p:cNvPicPr>
            <a:picLocks noChangeAspect="1"/>
          </p:cNvPicPr>
          <p:nvPr/>
        </p:nvPicPr>
        <p:blipFill>
          <a:blip r:embed="rId2"/>
          <a:stretch>
            <a:fillRect/>
          </a:stretch>
        </p:blipFill>
        <p:spPr>
          <a:xfrm>
            <a:off x="4157662" y="2959100"/>
            <a:ext cx="3876675" cy="3352800"/>
          </a:xfrm>
          <a:prstGeom prst="rect">
            <a:avLst/>
          </a:prstGeom>
        </p:spPr>
      </p:pic>
    </p:spTree>
    <p:extLst>
      <p:ext uri="{BB962C8B-B14F-4D97-AF65-F5344CB8AC3E}">
        <p14:creationId xmlns:p14="http://schemas.microsoft.com/office/powerpoint/2010/main" val="2807926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AEC3-5564-4A21-82F8-9F656E5CE7E5}"/>
              </a:ext>
            </a:extLst>
          </p:cNvPr>
          <p:cNvSpPr>
            <a:spLocks noGrp="1"/>
          </p:cNvSpPr>
          <p:nvPr>
            <p:ph type="title"/>
          </p:nvPr>
        </p:nvSpPr>
        <p:spPr/>
        <p:txBody>
          <a:bodyPr/>
          <a:lstStyle/>
          <a:p>
            <a:r>
              <a:rPr lang="en-US" dirty="0"/>
              <a:t>DPP Problem – Visualized – 2 </a:t>
            </a:r>
            <a:endParaRPr lang="en-CA" dirty="0"/>
          </a:p>
        </p:txBody>
      </p:sp>
      <p:sp>
        <p:nvSpPr>
          <p:cNvPr id="3" name="Content Placeholder 2">
            <a:extLst>
              <a:ext uri="{FF2B5EF4-FFF2-40B4-BE49-F238E27FC236}">
                <a16:creationId xmlns:a16="http://schemas.microsoft.com/office/drawing/2014/main" id="{6FCFC691-E4ED-406E-AE07-3D083ACF8DE6}"/>
              </a:ext>
            </a:extLst>
          </p:cNvPr>
          <p:cNvSpPr>
            <a:spLocks noGrp="1"/>
          </p:cNvSpPr>
          <p:nvPr>
            <p:ph idx="1"/>
          </p:nvPr>
        </p:nvSpPr>
        <p:spPr>
          <a:xfrm>
            <a:off x="838200" y="1825625"/>
            <a:ext cx="10515600" cy="867241"/>
          </a:xfrm>
        </p:spPr>
        <p:txBody>
          <a:bodyPr/>
          <a:lstStyle/>
          <a:p>
            <a:pPr marL="0" indent="0" algn="ctr">
              <a:buNone/>
            </a:pPr>
            <a:r>
              <a:rPr lang="en-US" dirty="0"/>
              <a:t>In order to eat, a philosopher needs to request both the left and the right fork. Ex: p[2] needs to request f[2] and f[3] to eat</a:t>
            </a:r>
            <a:endParaRPr lang="en-CA" dirty="0"/>
          </a:p>
        </p:txBody>
      </p:sp>
      <p:pic>
        <p:nvPicPr>
          <p:cNvPr id="5" name="Picture 4">
            <a:extLst>
              <a:ext uri="{FF2B5EF4-FFF2-40B4-BE49-F238E27FC236}">
                <a16:creationId xmlns:a16="http://schemas.microsoft.com/office/drawing/2014/main" id="{018D8310-4F05-49A2-BBF6-BCBAB94FDEF2}"/>
              </a:ext>
            </a:extLst>
          </p:cNvPr>
          <p:cNvPicPr>
            <a:picLocks noChangeAspect="1"/>
          </p:cNvPicPr>
          <p:nvPr/>
        </p:nvPicPr>
        <p:blipFill>
          <a:blip r:embed="rId2"/>
          <a:stretch>
            <a:fillRect/>
          </a:stretch>
        </p:blipFill>
        <p:spPr>
          <a:xfrm>
            <a:off x="4333875" y="2759075"/>
            <a:ext cx="3524250" cy="3733800"/>
          </a:xfrm>
          <a:prstGeom prst="rect">
            <a:avLst/>
          </a:prstGeom>
        </p:spPr>
      </p:pic>
    </p:spTree>
    <p:extLst>
      <p:ext uri="{BB962C8B-B14F-4D97-AF65-F5344CB8AC3E}">
        <p14:creationId xmlns:p14="http://schemas.microsoft.com/office/powerpoint/2010/main" val="1690833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AEC3-5564-4A21-82F8-9F656E5CE7E5}"/>
              </a:ext>
            </a:extLst>
          </p:cNvPr>
          <p:cNvSpPr>
            <a:spLocks noGrp="1"/>
          </p:cNvSpPr>
          <p:nvPr>
            <p:ph type="title"/>
          </p:nvPr>
        </p:nvSpPr>
        <p:spPr/>
        <p:txBody>
          <a:bodyPr/>
          <a:lstStyle/>
          <a:p>
            <a:r>
              <a:rPr lang="en-US" dirty="0"/>
              <a:t>DPP Problem – Visualized – 3 </a:t>
            </a:r>
            <a:endParaRPr lang="en-CA" dirty="0"/>
          </a:p>
        </p:txBody>
      </p:sp>
      <p:sp>
        <p:nvSpPr>
          <p:cNvPr id="3" name="Content Placeholder 2">
            <a:extLst>
              <a:ext uri="{FF2B5EF4-FFF2-40B4-BE49-F238E27FC236}">
                <a16:creationId xmlns:a16="http://schemas.microsoft.com/office/drawing/2014/main" id="{6FCFC691-E4ED-406E-AE07-3D083ACF8DE6}"/>
              </a:ext>
            </a:extLst>
          </p:cNvPr>
          <p:cNvSpPr>
            <a:spLocks noGrp="1"/>
          </p:cNvSpPr>
          <p:nvPr>
            <p:ph idx="1"/>
          </p:nvPr>
        </p:nvSpPr>
        <p:spPr>
          <a:xfrm>
            <a:off x="838200" y="1825625"/>
            <a:ext cx="10515600" cy="548459"/>
          </a:xfrm>
        </p:spPr>
        <p:txBody>
          <a:bodyPr/>
          <a:lstStyle/>
          <a:p>
            <a:pPr marL="0" indent="0" algn="ctr">
              <a:buNone/>
            </a:pPr>
            <a:r>
              <a:rPr lang="en-US" dirty="0"/>
              <a:t>If both forks are available, p[</a:t>
            </a:r>
            <a:r>
              <a:rPr lang="en-US" dirty="0" err="1"/>
              <a:t>i</a:t>
            </a:r>
            <a:r>
              <a:rPr lang="en-US" dirty="0"/>
              <a:t>] picks up the forks and starts eating</a:t>
            </a:r>
            <a:endParaRPr lang="en-CA" dirty="0"/>
          </a:p>
        </p:txBody>
      </p:sp>
      <p:pic>
        <p:nvPicPr>
          <p:cNvPr id="5" name="Picture 4">
            <a:extLst>
              <a:ext uri="{FF2B5EF4-FFF2-40B4-BE49-F238E27FC236}">
                <a16:creationId xmlns:a16="http://schemas.microsoft.com/office/drawing/2014/main" id="{CDE54430-8474-4A74-8314-0B320FA97253}"/>
              </a:ext>
            </a:extLst>
          </p:cNvPr>
          <p:cNvPicPr>
            <a:picLocks noChangeAspect="1"/>
          </p:cNvPicPr>
          <p:nvPr/>
        </p:nvPicPr>
        <p:blipFill>
          <a:blip r:embed="rId2"/>
          <a:stretch>
            <a:fillRect/>
          </a:stretch>
        </p:blipFill>
        <p:spPr>
          <a:xfrm>
            <a:off x="4038164" y="2659879"/>
            <a:ext cx="3981450" cy="3648075"/>
          </a:xfrm>
          <a:prstGeom prst="rect">
            <a:avLst/>
          </a:prstGeom>
        </p:spPr>
      </p:pic>
    </p:spTree>
    <p:extLst>
      <p:ext uri="{BB962C8B-B14F-4D97-AF65-F5344CB8AC3E}">
        <p14:creationId xmlns:p14="http://schemas.microsoft.com/office/powerpoint/2010/main" val="3615401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AEC3-5564-4A21-82F8-9F656E5CE7E5}"/>
              </a:ext>
            </a:extLst>
          </p:cNvPr>
          <p:cNvSpPr>
            <a:spLocks noGrp="1"/>
          </p:cNvSpPr>
          <p:nvPr>
            <p:ph type="title"/>
          </p:nvPr>
        </p:nvSpPr>
        <p:spPr/>
        <p:txBody>
          <a:bodyPr/>
          <a:lstStyle/>
          <a:p>
            <a:r>
              <a:rPr lang="en-US" dirty="0"/>
              <a:t>DPP Problem – Visualized – 4 </a:t>
            </a:r>
            <a:endParaRPr lang="en-CA" dirty="0"/>
          </a:p>
        </p:txBody>
      </p:sp>
      <p:sp>
        <p:nvSpPr>
          <p:cNvPr id="3" name="Content Placeholder 2">
            <a:extLst>
              <a:ext uri="{FF2B5EF4-FFF2-40B4-BE49-F238E27FC236}">
                <a16:creationId xmlns:a16="http://schemas.microsoft.com/office/drawing/2014/main" id="{6FCFC691-E4ED-406E-AE07-3D083ACF8DE6}"/>
              </a:ext>
            </a:extLst>
          </p:cNvPr>
          <p:cNvSpPr>
            <a:spLocks noGrp="1"/>
          </p:cNvSpPr>
          <p:nvPr>
            <p:ph idx="1"/>
          </p:nvPr>
        </p:nvSpPr>
        <p:spPr>
          <a:xfrm>
            <a:off x="838200" y="1825625"/>
            <a:ext cx="10515600" cy="858852"/>
          </a:xfrm>
        </p:spPr>
        <p:txBody>
          <a:bodyPr>
            <a:normAutofit lnSpcReduction="10000"/>
          </a:bodyPr>
          <a:lstStyle/>
          <a:p>
            <a:pPr marL="0" indent="0" algn="ctr">
              <a:buNone/>
            </a:pPr>
            <a:r>
              <a:rPr lang="en-US" dirty="0"/>
              <a:t>When finished eating, p[</a:t>
            </a:r>
            <a:r>
              <a:rPr lang="en-US" dirty="0" err="1"/>
              <a:t>i</a:t>
            </a:r>
            <a:r>
              <a:rPr lang="en-US" dirty="0"/>
              <a:t>] puts down both forks and enters again the phase of thinking</a:t>
            </a:r>
            <a:endParaRPr lang="en-CA" dirty="0"/>
          </a:p>
        </p:txBody>
      </p:sp>
      <p:pic>
        <p:nvPicPr>
          <p:cNvPr id="5" name="Picture 4">
            <a:extLst>
              <a:ext uri="{FF2B5EF4-FFF2-40B4-BE49-F238E27FC236}">
                <a16:creationId xmlns:a16="http://schemas.microsoft.com/office/drawing/2014/main" id="{DAD5766A-F65F-41DC-B4E1-5C05319AB2CE}"/>
              </a:ext>
            </a:extLst>
          </p:cNvPr>
          <p:cNvPicPr>
            <a:picLocks noChangeAspect="1"/>
          </p:cNvPicPr>
          <p:nvPr/>
        </p:nvPicPr>
        <p:blipFill>
          <a:blip r:embed="rId2"/>
          <a:stretch>
            <a:fillRect/>
          </a:stretch>
        </p:blipFill>
        <p:spPr>
          <a:xfrm>
            <a:off x="4343400" y="2684477"/>
            <a:ext cx="3505200" cy="3476625"/>
          </a:xfrm>
          <a:prstGeom prst="rect">
            <a:avLst/>
          </a:prstGeom>
        </p:spPr>
      </p:pic>
    </p:spTree>
    <p:extLst>
      <p:ext uri="{BB962C8B-B14F-4D97-AF65-F5344CB8AC3E}">
        <p14:creationId xmlns:p14="http://schemas.microsoft.com/office/powerpoint/2010/main" val="653641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AEC3-5564-4A21-82F8-9F656E5CE7E5}"/>
              </a:ext>
            </a:extLst>
          </p:cNvPr>
          <p:cNvSpPr>
            <a:spLocks noGrp="1"/>
          </p:cNvSpPr>
          <p:nvPr>
            <p:ph type="title"/>
          </p:nvPr>
        </p:nvSpPr>
        <p:spPr/>
        <p:txBody>
          <a:bodyPr/>
          <a:lstStyle/>
          <a:p>
            <a:r>
              <a:rPr lang="en-US" dirty="0"/>
              <a:t>DPP Problem – Visualized – 5 </a:t>
            </a:r>
            <a:endParaRPr lang="en-CA" dirty="0"/>
          </a:p>
        </p:txBody>
      </p:sp>
      <p:sp>
        <p:nvSpPr>
          <p:cNvPr id="3" name="Content Placeholder 2">
            <a:extLst>
              <a:ext uri="{FF2B5EF4-FFF2-40B4-BE49-F238E27FC236}">
                <a16:creationId xmlns:a16="http://schemas.microsoft.com/office/drawing/2014/main" id="{6FCFC691-E4ED-406E-AE07-3D083ACF8DE6}"/>
              </a:ext>
            </a:extLst>
          </p:cNvPr>
          <p:cNvSpPr>
            <a:spLocks noGrp="1"/>
          </p:cNvSpPr>
          <p:nvPr>
            <p:ph idx="1"/>
          </p:nvPr>
        </p:nvSpPr>
        <p:spPr>
          <a:xfrm>
            <a:off x="-1" y="1825625"/>
            <a:ext cx="11878811" cy="909186"/>
          </a:xfrm>
        </p:spPr>
        <p:txBody>
          <a:bodyPr/>
          <a:lstStyle/>
          <a:p>
            <a:pPr marL="0" indent="0" algn="ctr">
              <a:buNone/>
            </a:pPr>
            <a:r>
              <a:rPr lang="en-US" dirty="0"/>
              <a:t>To prevent deadlock, a situation where each p[</a:t>
            </a:r>
            <a:r>
              <a:rPr lang="en-US" dirty="0" err="1"/>
              <a:t>i</a:t>
            </a:r>
            <a:r>
              <a:rPr lang="en-US" dirty="0"/>
              <a:t>] picks up one fork and is requesting the second must be avoided, since all p[</a:t>
            </a:r>
            <a:r>
              <a:rPr lang="en-US" dirty="0" err="1"/>
              <a:t>i</a:t>
            </a:r>
            <a:r>
              <a:rPr lang="en-US" dirty="0"/>
              <a:t>]s would be blocked forever</a:t>
            </a:r>
            <a:endParaRPr lang="en-CA" dirty="0"/>
          </a:p>
        </p:txBody>
      </p:sp>
      <p:pic>
        <p:nvPicPr>
          <p:cNvPr id="5" name="Picture 4">
            <a:extLst>
              <a:ext uri="{FF2B5EF4-FFF2-40B4-BE49-F238E27FC236}">
                <a16:creationId xmlns:a16="http://schemas.microsoft.com/office/drawing/2014/main" id="{2141F90D-3944-4D6D-A7F2-252345F5CFB5}"/>
              </a:ext>
            </a:extLst>
          </p:cNvPr>
          <p:cNvPicPr>
            <a:picLocks noChangeAspect="1"/>
          </p:cNvPicPr>
          <p:nvPr/>
        </p:nvPicPr>
        <p:blipFill>
          <a:blip r:embed="rId2"/>
          <a:stretch>
            <a:fillRect/>
          </a:stretch>
        </p:blipFill>
        <p:spPr>
          <a:xfrm>
            <a:off x="4310062" y="2793709"/>
            <a:ext cx="3571875" cy="3619500"/>
          </a:xfrm>
          <a:prstGeom prst="rect">
            <a:avLst/>
          </a:prstGeom>
        </p:spPr>
      </p:pic>
    </p:spTree>
    <p:extLst>
      <p:ext uri="{BB962C8B-B14F-4D97-AF65-F5344CB8AC3E}">
        <p14:creationId xmlns:p14="http://schemas.microsoft.com/office/powerpoint/2010/main" val="60196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F2653-B816-4BD9-8730-F734963FA6CF}"/>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Recap</a:t>
            </a:r>
            <a:endParaRPr lang="en-CA" sz="4000">
              <a:solidFill>
                <a:srgbClr val="FFFFFF"/>
              </a:solidFill>
            </a:endParaRPr>
          </a:p>
        </p:txBody>
      </p:sp>
      <p:sp>
        <p:nvSpPr>
          <p:cNvPr id="3" name="Content Placeholder 2">
            <a:extLst>
              <a:ext uri="{FF2B5EF4-FFF2-40B4-BE49-F238E27FC236}">
                <a16:creationId xmlns:a16="http://schemas.microsoft.com/office/drawing/2014/main" id="{08E56C8B-6216-4D2E-B5BB-06701666FDA4}"/>
              </a:ext>
            </a:extLst>
          </p:cNvPr>
          <p:cNvSpPr>
            <a:spLocks noGrp="1"/>
          </p:cNvSpPr>
          <p:nvPr>
            <p:ph idx="1"/>
          </p:nvPr>
        </p:nvSpPr>
        <p:spPr>
          <a:xfrm>
            <a:off x="4810259" y="649480"/>
            <a:ext cx="6555347" cy="5546047"/>
          </a:xfrm>
        </p:spPr>
        <p:txBody>
          <a:bodyPr anchor="ctr">
            <a:normAutofit/>
          </a:bodyPr>
          <a:lstStyle/>
          <a:p>
            <a:r>
              <a:rPr lang="en-US" sz="2000"/>
              <a:t>When it comes to scheduling algorithms for real time processes, we discussed the Rate Monotonic (RM) and Earliest Deadline First (EDF) scheduling algorithms.</a:t>
            </a:r>
          </a:p>
          <a:p>
            <a:pPr lvl="1"/>
            <a:r>
              <a:rPr lang="en-US" sz="2000"/>
              <a:t>What are some of the drawbacks/advantages of the RM and EDF scheduling algorithms?</a:t>
            </a:r>
          </a:p>
          <a:p>
            <a:r>
              <a:rPr lang="en-US" sz="2000"/>
              <a:t>What is a semaphore?</a:t>
            </a:r>
          </a:p>
          <a:p>
            <a:pPr lvl="1"/>
            <a:r>
              <a:rPr lang="en-US" sz="2000"/>
              <a:t>What does the V(s) operation accomplish?</a:t>
            </a:r>
          </a:p>
          <a:p>
            <a:pPr lvl="1"/>
            <a:r>
              <a:rPr lang="en-CA" sz="2000"/>
              <a:t>What does the P(s) operation accomplish?</a:t>
            </a:r>
          </a:p>
        </p:txBody>
      </p:sp>
    </p:spTree>
    <p:extLst>
      <p:ext uri="{BB962C8B-B14F-4D97-AF65-F5344CB8AC3E}">
        <p14:creationId xmlns:p14="http://schemas.microsoft.com/office/powerpoint/2010/main" val="2706531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AEC3-5564-4A21-82F8-9F656E5CE7E5}"/>
              </a:ext>
            </a:extLst>
          </p:cNvPr>
          <p:cNvSpPr>
            <a:spLocks noGrp="1"/>
          </p:cNvSpPr>
          <p:nvPr>
            <p:ph type="title"/>
          </p:nvPr>
        </p:nvSpPr>
        <p:spPr/>
        <p:txBody>
          <a:bodyPr/>
          <a:lstStyle/>
          <a:p>
            <a:r>
              <a:rPr lang="en-US" dirty="0"/>
              <a:t>DPP Problem – Visualized – 6 </a:t>
            </a:r>
            <a:endParaRPr lang="en-CA" dirty="0"/>
          </a:p>
        </p:txBody>
      </p:sp>
      <p:sp>
        <p:nvSpPr>
          <p:cNvPr id="3" name="Content Placeholder 2">
            <a:extLst>
              <a:ext uri="{FF2B5EF4-FFF2-40B4-BE49-F238E27FC236}">
                <a16:creationId xmlns:a16="http://schemas.microsoft.com/office/drawing/2014/main" id="{6FCFC691-E4ED-406E-AE07-3D083ACF8DE6}"/>
              </a:ext>
            </a:extLst>
          </p:cNvPr>
          <p:cNvSpPr>
            <a:spLocks noGrp="1"/>
          </p:cNvSpPr>
          <p:nvPr>
            <p:ph idx="1"/>
          </p:nvPr>
        </p:nvSpPr>
        <p:spPr>
          <a:xfrm>
            <a:off x="838200" y="1825625"/>
            <a:ext cx="10515600" cy="1325563"/>
          </a:xfrm>
        </p:spPr>
        <p:txBody>
          <a:bodyPr/>
          <a:lstStyle/>
          <a:p>
            <a:pPr marL="0" indent="0" algn="ctr">
              <a:buNone/>
            </a:pPr>
            <a:r>
              <a:rPr lang="en-US" dirty="0"/>
              <a:t>When one philosopher is eating, the two immediate neighbors are blocked because each needs one of the shared forks. Ex: p[2] is holding f[2] and f[3], which blocks p[1] and p[3]</a:t>
            </a:r>
            <a:endParaRPr lang="en-CA" dirty="0"/>
          </a:p>
        </p:txBody>
      </p:sp>
      <p:pic>
        <p:nvPicPr>
          <p:cNvPr id="5" name="Picture 4">
            <a:extLst>
              <a:ext uri="{FF2B5EF4-FFF2-40B4-BE49-F238E27FC236}">
                <a16:creationId xmlns:a16="http://schemas.microsoft.com/office/drawing/2014/main" id="{A051101A-F69C-4C1D-ADBC-C3B13BD72C03}"/>
              </a:ext>
            </a:extLst>
          </p:cNvPr>
          <p:cNvPicPr>
            <a:picLocks noChangeAspect="1"/>
          </p:cNvPicPr>
          <p:nvPr/>
        </p:nvPicPr>
        <p:blipFill>
          <a:blip r:embed="rId2"/>
          <a:stretch>
            <a:fillRect/>
          </a:stretch>
        </p:blipFill>
        <p:spPr>
          <a:xfrm>
            <a:off x="4138612" y="3025223"/>
            <a:ext cx="3914775" cy="3581400"/>
          </a:xfrm>
          <a:prstGeom prst="rect">
            <a:avLst/>
          </a:prstGeom>
        </p:spPr>
      </p:pic>
    </p:spTree>
    <p:extLst>
      <p:ext uri="{BB962C8B-B14F-4D97-AF65-F5344CB8AC3E}">
        <p14:creationId xmlns:p14="http://schemas.microsoft.com/office/powerpoint/2010/main" val="3213176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AEC3-5564-4A21-82F8-9F656E5CE7E5}"/>
              </a:ext>
            </a:extLst>
          </p:cNvPr>
          <p:cNvSpPr>
            <a:spLocks noGrp="1"/>
          </p:cNvSpPr>
          <p:nvPr>
            <p:ph type="title"/>
          </p:nvPr>
        </p:nvSpPr>
        <p:spPr/>
        <p:txBody>
          <a:bodyPr/>
          <a:lstStyle/>
          <a:p>
            <a:r>
              <a:rPr lang="en-US" dirty="0"/>
              <a:t>DPP Problem – Visualized – 7 </a:t>
            </a:r>
            <a:endParaRPr lang="en-CA" dirty="0"/>
          </a:p>
        </p:txBody>
      </p:sp>
      <p:sp>
        <p:nvSpPr>
          <p:cNvPr id="3" name="Content Placeholder 2">
            <a:extLst>
              <a:ext uri="{FF2B5EF4-FFF2-40B4-BE49-F238E27FC236}">
                <a16:creationId xmlns:a16="http://schemas.microsoft.com/office/drawing/2014/main" id="{6FCFC691-E4ED-406E-AE07-3D083ACF8DE6}"/>
              </a:ext>
            </a:extLst>
          </p:cNvPr>
          <p:cNvSpPr>
            <a:spLocks noGrp="1"/>
          </p:cNvSpPr>
          <p:nvPr>
            <p:ph idx="1"/>
          </p:nvPr>
        </p:nvSpPr>
        <p:spPr/>
        <p:txBody>
          <a:bodyPr/>
          <a:lstStyle/>
          <a:p>
            <a:pPr marL="0" indent="0" algn="ctr">
              <a:buNone/>
            </a:pPr>
            <a:r>
              <a:rPr lang="en-US" dirty="0"/>
              <a:t>But the solution must guarantee that either p[0] or p[4] can eat concurrently with p[2], depending on which philosopher grabs the shared fork f[0] first</a:t>
            </a:r>
            <a:endParaRPr lang="en-CA" dirty="0"/>
          </a:p>
        </p:txBody>
      </p:sp>
      <p:pic>
        <p:nvPicPr>
          <p:cNvPr id="5" name="Picture 4">
            <a:extLst>
              <a:ext uri="{FF2B5EF4-FFF2-40B4-BE49-F238E27FC236}">
                <a16:creationId xmlns:a16="http://schemas.microsoft.com/office/drawing/2014/main" id="{A57A3025-CABD-424F-B0A4-663997D3819E}"/>
              </a:ext>
            </a:extLst>
          </p:cNvPr>
          <p:cNvPicPr>
            <a:picLocks noChangeAspect="1"/>
          </p:cNvPicPr>
          <p:nvPr/>
        </p:nvPicPr>
        <p:blipFill>
          <a:blip r:embed="rId2"/>
          <a:stretch>
            <a:fillRect/>
          </a:stretch>
        </p:blipFill>
        <p:spPr>
          <a:xfrm>
            <a:off x="4125207" y="3208178"/>
            <a:ext cx="3522958" cy="2968785"/>
          </a:xfrm>
          <a:prstGeom prst="rect">
            <a:avLst/>
          </a:prstGeom>
        </p:spPr>
      </p:pic>
    </p:spTree>
    <p:extLst>
      <p:ext uri="{BB962C8B-B14F-4D97-AF65-F5344CB8AC3E}">
        <p14:creationId xmlns:p14="http://schemas.microsoft.com/office/powerpoint/2010/main" val="2769202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5A9D0-E9AA-4688-ACE2-6413D1BBD919}"/>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Preventing Deadlock</a:t>
            </a:r>
          </a:p>
        </p:txBody>
      </p:sp>
      <p:sp>
        <p:nvSpPr>
          <p:cNvPr id="3" name="Content Placeholder 2">
            <a:extLst>
              <a:ext uri="{FF2B5EF4-FFF2-40B4-BE49-F238E27FC236}">
                <a16:creationId xmlns:a16="http://schemas.microsoft.com/office/drawing/2014/main" id="{C466C34D-C3ED-474E-AD85-0B797C67478D}"/>
              </a:ext>
            </a:extLst>
          </p:cNvPr>
          <p:cNvSpPr>
            <a:spLocks noGrp="1"/>
          </p:cNvSpPr>
          <p:nvPr>
            <p:ph idx="1"/>
          </p:nvPr>
        </p:nvSpPr>
        <p:spPr>
          <a:xfrm>
            <a:off x="4810259" y="649480"/>
            <a:ext cx="6555347" cy="5546047"/>
          </a:xfrm>
        </p:spPr>
        <p:txBody>
          <a:bodyPr anchor="ctr">
            <a:normAutofit/>
          </a:bodyPr>
          <a:lstStyle/>
          <a:p>
            <a:r>
              <a:rPr lang="en-US" sz="2000"/>
              <a:t>The behavior of each philosopher p[i] can be represented as a loop that alternates between the phases of thinking and eating. </a:t>
            </a:r>
          </a:p>
          <a:p>
            <a:r>
              <a:rPr lang="en-US" sz="2000"/>
              <a:t>Prior to eating, p[i] requests the two adjacent forks and returns the forks when finished eating. </a:t>
            </a:r>
          </a:p>
          <a:p>
            <a:r>
              <a:rPr lang="en-US" sz="2000"/>
              <a:t>The forks can be represented as 5 semaphores, f[0] through f[4], all initialized to 1. </a:t>
            </a:r>
          </a:p>
          <a:p>
            <a:r>
              <a:rPr lang="en-US" sz="2000"/>
              <a:t>P(f[i]) then corresponds to picking up fork f[i] and V(f[i]) corresponds to putting down fork f[i].</a:t>
            </a:r>
            <a:endParaRPr lang="en-CA" sz="2000"/>
          </a:p>
        </p:txBody>
      </p:sp>
    </p:spTree>
    <p:extLst>
      <p:ext uri="{BB962C8B-B14F-4D97-AF65-F5344CB8AC3E}">
        <p14:creationId xmlns:p14="http://schemas.microsoft.com/office/powerpoint/2010/main" val="2231917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5A9D0-E9AA-4688-ACE2-6413D1BBD919}"/>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Preventing Deadlock</a:t>
            </a:r>
          </a:p>
        </p:txBody>
      </p:sp>
      <p:sp>
        <p:nvSpPr>
          <p:cNvPr id="13" name="TextBox 12">
            <a:extLst>
              <a:ext uri="{FF2B5EF4-FFF2-40B4-BE49-F238E27FC236}">
                <a16:creationId xmlns:a16="http://schemas.microsoft.com/office/drawing/2014/main" id="{05903AF1-7DC2-44DE-89A8-75226DC9B5BE}"/>
              </a:ext>
            </a:extLst>
          </p:cNvPr>
          <p:cNvSpPr txBox="1"/>
          <p:nvPr/>
        </p:nvSpPr>
        <p:spPr>
          <a:xfrm>
            <a:off x="6722490" y="2742445"/>
            <a:ext cx="3229761" cy="2862322"/>
          </a:xfrm>
          <a:prstGeom prst="rect">
            <a:avLst/>
          </a:prstGeom>
          <a:blipFill>
            <a:blip r:embed="rId2"/>
            <a:tile tx="0" ty="0" sx="100000" sy="100000" flip="none" algn="tl"/>
          </a:blipFill>
        </p:spPr>
        <p:txBody>
          <a:bodyPr wrap="square" rtlCol="0">
            <a:spAutoFit/>
          </a:bodyPr>
          <a:lstStyle/>
          <a:p>
            <a:r>
              <a:rPr lang="da-DK" dirty="0"/>
              <a:t>p(i) {</a:t>
            </a:r>
          </a:p>
          <a:p>
            <a:r>
              <a:rPr lang="da-DK" dirty="0"/>
              <a:t>   while (1) {</a:t>
            </a:r>
          </a:p>
          <a:p>
            <a:r>
              <a:rPr lang="da-DK" dirty="0"/>
              <a:t>          think</a:t>
            </a:r>
          </a:p>
          <a:p>
            <a:r>
              <a:rPr lang="da-DK" dirty="0"/>
              <a:t>          P(f[i])</a:t>
            </a:r>
          </a:p>
          <a:p>
            <a:r>
              <a:rPr lang="da-DK" dirty="0"/>
              <a:t>          P(f[i+1 mod 5])</a:t>
            </a:r>
          </a:p>
          <a:p>
            <a:r>
              <a:rPr lang="da-DK" dirty="0"/>
              <a:t>          eat</a:t>
            </a:r>
          </a:p>
          <a:p>
            <a:r>
              <a:rPr lang="da-DK" dirty="0"/>
              <a:t>          V(f[i])</a:t>
            </a:r>
          </a:p>
          <a:p>
            <a:r>
              <a:rPr lang="da-DK" dirty="0"/>
              <a:t>          V(f[i+1 mod 5])</a:t>
            </a:r>
          </a:p>
          <a:p>
            <a:r>
              <a:rPr lang="da-DK" dirty="0"/>
              <a:t>   }</a:t>
            </a:r>
          </a:p>
          <a:p>
            <a:r>
              <a:rPr lang="da-DK" dirty="0"/>
              <a:t>}</a:t>
            </a:r>
            <a:endParaRPr lang="en-CA" dirty="0"/>
          </a:p>
        </p:txBody>
      </p:sp>
      <p:sp>
        <p:nvSpPr>
          <p:cNvPr id="15" name="Content Placeholder 2">
            <a:extLst>
              <a:ext uri="{FF2B5EF4-FFF2-40B4-BE49-F238E27FC236}">
                <a16:creationId xmlns:a16="http://schemas.microsoft.com/office/drawing/2014/main" id="{0665BEF8-498B-4C61-BF52-0A63D3802211}"/>
              </a:ext>
            </a:extLst>
          </p:cNvPr>
          <p:cNvSpPr txBox="1">
            <a:spLocks/>
          </p:cNvSpPr>
          <p:nvPr/>
        </p:nvSpPr>
        <p:spPr>
          <a:xfrm>
            <a:off x="4482742" y="586855"/>
            <a:ext cx="7709258" cy="16154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code leads to deadlock since all philosophers can pick up the left fork f[</a:t>
            </a:r>
            <a:r>
              <a:rPr lang="en-US" dirty="0" err="1"/>
              <a:t>i</a:t>
            </a:r>
            <a:r>
              <a:rPr lang="en-US" dirty="0"/>
              <a:t>] concurrently and then block indefinitely on picking up the right fork. Several approaches exist to avoid the problem.</a:t>
            </a:r>
          </a:p>
          <a:p>
            <a:endParaRPr lang="en-CA" dirty="0"/>
          </a:p>
        </p:txBody>
      </p:sp>
    </p:spTree>
    <p:extLst>
      <p:ext uri="{BB962C8B-B14F-4D97-AF65-F5344CB8AC3E}">
        <p14:creationId xmlns:p14="http://schemas.microsoft.com/office/powerpoint/2010/main" val="3800362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79787-2205-497F-A1F2-DA45424A5D4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Preventing Deadlock – Approaches </a:t>
            </a:r>
            <a:endParaRPr lang="en-CA" sz="4000">
              <a:solidFill>
                <a:srgbClr val="FFFFFF"/>
              </a:solidFill>
            </a:endParaRPr>
          </a:p>
        </p:txBody>
      </p:sp>
      <p:sp>
        <p:nvSpPr>
          <p:cNvPr id="3" name="Content Placeholder 2">
            <a:extLst>
              <a:ext uri="{FF2B5EF4-FFF2-40B4-BE49-F238E27FC236}">
                <a16:creationId xmlns:a16="http://schemas.microsoft.com/office/drawing/2014/main" id="{2950139F-666E-4F78-A6AD-CF61F2F99ABE}"/>
              </a:ext>
            </a:extLst>
          </p:cNvPr>
          <p:cNvSpPr>
            <a:spLocks noGrp="1"/>
          </p:cNvSpPr>
          <p:nvPr>
            <p:ph idx="1"/>
          </p:nvPr>
        </p:nvSpPr>
        <p:spPr>
          <a:xfrm>
            <a:off x="4810259" y="649480"/>
            <a:ext cx="6555347" cy="5546047"/>
          </a:xfrm>
        </p:spPr>
        <p:txBody>
          <a:bodyPr anchor="ctr">
            <a:normAutofit/>
          </a:bodyPr>
          <a:lstStyle/>
          <a:p>
            <a:r>
              <a:rPr lang="en-US" sz="2000" dirty="0"/>
              <a:t>Approach 1: Request both forks at the same time in a critical section.</a:t>
            </a:r>
          </a:p>
          <a:p>
            <a:r>
              <a:rPr lang="en-US" sz="2000" dirty="0"/>
              <a:t>Approach 2: One philosopher picks up the forks in the opposite order from all other philosophers.</a:t>
            </a:r>
          </a:p>
          <a:p>
            <a:r>
              <a:rPr lang="en-US" sz="2000" dirty="0"/>
              <a:t>Some work for you:</a:t>
            </a:r>
          </a:p>
          <a:p>
            <a:pPr lvl="1"/>
            <a:r>
              <a:rPr lang="en-US" sz="2000" dirty="0"/>
              <a:t>For a 1% bonus write a one page solution to the DPP, you may consult the textbook, or any other source on the internet. </a:t>
            </a:r>
          </a:p>
          <a:p>
            <a:pPr lvl="2"/>
            <a:r>
              <a:rPr lang="en-US" dirty="0"/>
              <a:t>Diagrams are certainly welcome.</a:t>
            </a:r>
          </a:p>
          <a:p>
            <a:pPr lvl="2"/>
            <a:r>
              <a:rPr lang="en-US" dirty="0"/>
              <a:t>Message it to me on MS Teams privately.</a:t>
            </a:r>
          </a:p>
          <a:p>
            <a:pPr lvl="2"/>
            <a:r>
              <a:rPr lang="en-US" dirty="0"/>
              <a:t>The bonus mark is only available to those in attendance.</a:t>
            </a:r>
            <a:endParaRPr lang="en-CA" dirty="0"/>
          </a:p>
        </p:txBody>
      </p:sp>
    </p:spTree>
    <p:extLst>
      <p:ext uri="{BB962C8B-B14F-4D97-AF65-F5344CB8AC3E}">
        <p14:creationId xmlns:p14="http://schemas.microsoft.com/office/powerpoint/2010/main" val="2675502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3570FF-6D7C-4153-BECA-DA4B5DBC4F01}"/>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Semaphores</a:t>
            </a:r>
          </a:p>
        </p:txBody>
      </p:sp>
      <p:sp>
        <p:nvSpPr>
          <p:cNvPr id="3" name="Content Placeholder 2">
            <a:extLst>
              <a:ext uri="{FF2B5EF4-FFF2-40B4-BE49-F238E27FC236}">
                <a16:creationId xmlns:a16="http://schemas.microsoft.com/office/drawing/2014/main" id="{8CC54EEA-ABBA-4A37-A901-B8F7812D423F}"/>
              </a:ext>
            </a:extLst>
          </p:cNvPr>
          <p:cNvSpPr>
            <a:spLocks noGrp="1"/>
          </p:cNvSpPr>
          <p:nvPr>
            <p:ph idx="1"/>
          </p:nvPr>
        </p:nvSpPr>
        <p:spPr>
          <a:xfrm>
            <a:off x="4810259" y="649480"/>
            <a:ext cx="6555347" cy="5546047"/>
          </a:xfrm>
        </p:spPr>
        <p:txBody>
          <a:bodyPr anchor="ctr">
            <a:normAutofit/>
          </a:bodyPr>
          <a:lstStyle/>
          <a:p>
            <a:r>
              <a:rPr lang="en-US" sz="2000" b="1" dirty="0"/>
              <a:t>Semaphores</a:t>
            </a:r>
            <a:r>
              <a:rPr lang="en-US" sz="2000" dirty="0"/>
              <a:t> are general-purpose primitives that allow solving a variety of synchronization problems in a systematic manner.</a:t>
            </a:r>
          </a:p>
          <a:p>
            <a:pPr lvl="1"/>
            <a:r>
              <a:rPr lang="en-US" sz="2000" dirty="0"/>
              <a:t>A semaphore s is a non-negative integer variable that can be accessed using only two special operations, P and V.</a:t>
            </a:r>
          </a:p>
          <a:p>
            <a:pPr lvl="2"/>
            <a:r>
              <a:rPr lang="en-US" dirty="0"/>
              <a:t>V(s): increment s by 1</a:t>
            </a:r>
          </a:p>
          <a:p>
            <a:pPr lvl="2"/>
            <a:r>
              <a:rPr lang="en-US" dirty="0"/>
              <a:t>P(s): if s &gt; 0, decrement s by 1, otherwise wait until s &gt; 0</a:t>
            </a:r>
          </a:p>
          <a:p>
            <a:r>
              <a:rPr lang="en-US" sz="2000" dirty="0"/>
              <a:t>The implementation of P and V must guarantee that:</a:t>
            </a:r>
          </a:p>
          <a:p>
            <a:pPr lvl="1"/>
            <a:r>
              <a:rPr lang="en-US" sz="2000" dirty="0"/>
              <a:t>If several processes simultaneously invoke P(s) or V(s), the operations will occur sequentially in some arbitrary order.</a:t>
            </a:r>
          </a:p>
          <a:p>
            <a:pPr lvl="1"/>
            <a:r>
              <a:rPr lang="en-US" sz="2000" dirty="0"/>
              <a:t>If more than one process is waiting inside P(s) for s to become &gt; 0 , one of the waiting processes is selected arbitrarily to complete the P(s) operation.</a:t>
            </a:r>
            <a:endParaRPr lang="en-CA" sz="2000" dirty="0"/>
          </a:p>
        </p:txBody>
      </p:sp>
    </p:spTree>
    <p:extLst>
      <p:ext uri="{BB962C8B-B14F-4D97-AF65-F5344CB8AC3E}">
        <p14:creationId xmlns:p14="http://schemas.microsoft.com/office/powerpoint/2010/main" val="2756882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08CB-6F68-4608-8A24-9394841FEF1D}"/>
              </a:ext>
            </a:extLst>
          </p:cNvPr>
          <p:cNvSpPr>
            <a:spLocks noGrp="1"/>
          </p:cNvSpPr>
          <p:nvPr>
            <p:ph type="title"/>
          </p:nvPr>
        </p:nvSpPr>
        <p:spPr>
          <a:xfrm>
            <a:off x="8643193" y="489507"/>
            <a:ext cx="3091607" cy="1655483"/>
          </a:xfrm>
        </p:spPr>
        <p:txBody>
          <a:bodyPr anchor="b">
            <a:normAutofit fontScale="90000"/>
          </a:bodyPr>
          <a:lstStyle/>
          <a:p>
            <a:pPr algn="ctr"/>
            <a:r>
              <a:rPr lang="en-CA" sz="4000" dirty="0"/>
              <a:t>Onto C Programming!</a:t>
            </a:r>
          </a:p>
        </p:txBody>
      </p:sp>
      <p:pic>
        <p:nvPicPr>
          <p:cNvPr id="5" name="Picture 4" descr="Computer script on a screen">
            <a:extLst>
              <a:ext uri="{FF2B5EF4-FFF2-40B4-BE49-F238E27FC236}">
                <a16:creationId xmlns:a16="http://schemas.microsoft.com/office/drawing/2014/main" id="{E3A0946E-96B9-49FD-957B-4898FCBF71EA}"/>
              </a:ext>
            </a:extLst>
          </p:cNvPr>
          <p:cNvPicPr>
            <a:picLocks noChangeAspect="1"/>
          </p:cNvPicPr>
          <p:nvPr/>
        </p:nvPicPr>
        <p:blipFill rotWithShape="1">
          <a:blip r:embed="rId2"/>
          <a:srcRect r="15469" b="-1"/>
          <a:stretch/>
        </p:blipFill>
        <p:spPr>
          <a:xfrm>
            <a:off x="20" y="431"/>
            <a:ext cx="8115280" cy="6408311"/>
          </a:xfrm>
          <a:prstGeom prst="rect">
            <a:avLst/>
          </a:prstGeom>
        </p:spPr>
      </p:pic>
    </p:spTree>
    <p:extLst>
      <p:ext uri="{BB962C8B-B14F-4D97-AF65-F5344CB8AC3E}">
        <p14:creationId xmlns:p14="http://schemas.microsoft.com/office/powerpoint/2010/main" val="3105449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0D05DC-249C-4465-8348-30603A1615AF}"/>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Functions in C</a:t>
            </a:r>
          </a:p>
        </p:txBody>
      </p:sp>
      <p:sp>
        <p:nvSpPr>
          <p:cNvPr id="3" name="Content Placeholder 2">
            <a:extLst>
              <a:ext uri="{FF2B5EF4-FFF2-40B4-BE49-F238E27FC236}">
                <a16:creationId xmlns:a16="http://schemas.microsoft.com/office/drawing/2014/main" id="{62388C71-1F31-4C9E-AC00-E461572329EA}"/>
              </a:ext>
            </a:extLst>
          </p:cNvPr>
          <p:cNvSpPr>
            <a:spLocks noGrp="1"/>
          </p:cNvSpPr>
          <p:nvPr>
            <p:ph idx="1"/>
          </p:nvPr>
        </p:nvSpPr>
        <p:spPr>
          <a:xfrm>
            <a:off x="4810259" y="649480"/>
            <a:ext cx="6555347" cy="5546047"/>
          </a:xfrm>
        </p:spPr>
        <p:txBody>
          <a:bodyPr anchor="ctr">
            <a:normAutofit/>
          </a:bodyPr>
          <a:lstStyle/>
          <a:p>
            <a:r>
              <a:rPr lang="en-CA" sz="2000"/>
              <a:t>A few things to note about functions in C:</a:t>
            </a:r>
          </a:p>
          <a:p>
            <a:pPr lvl="1"/>
            <a:r>
              <a:rPr lang="en-US" sz="2000"/>
              <a:t>All parameters are passed by value!</a:t>
            </a:r>
            <a:endParaRPr lang="en-CA" sz="2000"/>
          </a:p>
          <a:p>
            <a:pPr lvl="1"/>
            <a:r>
              <a:rPr lang="en-CA" sz="2000"/>
              <a:t>Variables declared within a function are method local variables (e.g., cannot be seen outside the function).</a:t>
            </a:r>
          </a:p>
          <a:p>
            <a:pPr lvl="1"/>
            <a:r>
              <a:rPr lang="en-CA" sz="2000"/>
              <a:t>Placement of functions</a:t>
            </a:r>
          </a:p>
          <a:p>
            <a:pPr lvl="2"/>
            <a:r>
              <a:rPr lang="en-CA" dirty="0"/>
              <a:t>Large programs:</a:t>
            </a:r>
          </a:p>
          <a:p>
            <a:pPr lvl="3"/>
            <a:r>
              <a:rPr lang="en-US" sz="2000"/>
              <a:t>Manage related function in a .c file.</a:t>
            </a:r>
          </a:p>
          <a:p>
            <a:pPr lvl="3"/>
            <a:r>
              <a:rPr lang="en-US" sz="2000"/>
              <a:t>Write a .h file containing all the prototypes of the functions.</a:t>
            </a:r>
          </a:p>
          <a:p>
            <a:pPr lvl="3"/>
            <a:r>
              <a:rPr lang="en-US" sz="2000"/>
              <a:t>#include the header file in the files that uses the functions.</a:t>
            </a:r>
          </a:p>
          <a:p>
            <a:pPr lvl="2"/>
            <a:r>
              <a:rPr lang="en-US" dirty="0"/>
              <a:t>Small Programs:</a:t>
            </a:r>
          </a:p>
          <a:p>
            <a:pPr lvl="3"/>
            <a:r>
              <a:rPr lang="en-US" sz="2000"/>
              <a:t>Place your functions in the same .c file, preferably in the following order:</a:t>
            </a:r>
          </a:p>
          <a:p>
            <a:pPr lvl="4"/>
            <a:r>
              <a:rPr lang="en-US" sz="2000"/>
              <a:t>All prototypes</a:t>
            </a:r>
          </a:p>
          <a:p>
            <a:pPr lvl="4"/>
            <a:r>
              <a:rPr lang="en-CA" sz="2000"/>
              <a:t>main() function</a:t>
            </a:r>
          </a:p>
          <a:p>
            <a:pPr lvl="4"/>
            <a:r>
              <a:rPr lang="en-CA" sz="2000"/>
              <a:t>Other functions</a:t>
            </a:r>
            <a:endParaRPr lang="en-US" sz="2000"/>
          </a:p>
          <a:p>
            <a:pPr lvl="3"/>
            <a:endParaRPr lang="en-CA" sz="2000"/>
          </a:p>
        </p:txBody>
      </p:sp>
    </p:spTree>
    <p:extLst>
      <p:ext uri="{BB962C8B-B14F-4D97-AF65-F5344CB8AC3E}">
        <p14:creationId xmlns:p14="http://schemas.microsoft.com/office/powerpoint/2010/main" val="3275307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BDEF0-CEF3-4498-85B7-86760977A984}"/>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Function Prototype in C</a:t>
            </a:r>
          </a:p>
        </p:txBody>
      </p:sp>
      <p:sp>
        <p:nvSpPr>
          <p:cNvPr id="3" name="Content Placeholder 2">
            <a:extLst>
              <a:ext uri="{FF2B5EF4-FFF2-40B4-BE49-F238E27FC236}">
                <a16:creationId xmlns:a16="http://schemas.microsoft.com/office/drawing/2014/main" id="{A760A0D5-4197-4009-9FE4-77210BC1374A}"/>
              </a:ext>
            </a:extLst>
          </p:cNvPr>
          <p:cNvSpPr>
            <a:spLocks noGrp="1"/>
          </p:cNvSpPr>
          <p:nvPr>
            <p:ph idx="1"/>
          </p:nvPr>
        </p:nvSpPr>
        <p:spPr>
          <a:xfrm>
            <a:off x="4810259" y="649480"/>
            <a:ext cx="6555347" cy="5546047"/>
          </a:xfrm>
        </p:spPr>
        <p:txBody>
          <a:bodyPr anchor="ctr">
            <a:normAutofit/>
          </a:bodyPr>
          <a:lstStyle/>
          <a:p>
            <a:r>
              <a:rPr lang="en-US" sz="2000" b="0" i="0">
                <a:effectLst/>
                <a:latin typeface="euclid_circular_a"/>
              </a:rPr>
              <a:t>A function prototype is simply the declaration of a function that specifies function's name, parameters and return type. It doesn't contain function body.</a:t>
            </a:r>
          </a:p>
          <a:p>
            <a:r>
              <a:rPr lang="en-US" sz="2000">
                <a:latin typeface="euclid_circular_a"/>
              </a:rPr>
              <a:t>If you define the function body at the beginning of your program you don’t need to use a prototype.</a:t>
            </a:r>
            <a:endParaRPr lang="en-CA" sz="2000"/>
          </a:p>
        </p:txBody>
      </p:sp>
    </p:spTree>
    <p:extLst>
      <p:ext uri="{BB962C8B-B14F-4D97-AF65-F5344CB8AC3E}">
        <p14:creationId xmlns:p14="http://schemas.microsoft.com/office/powerpoint/2010/main" val="3299961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5F3550-FF9C-463F-9680-EC6075D6F0C8}"/>
              </a:ext>
            </a:extLst>
          </p:cNvPr>
          <p:cNvSpPr txBox="1"/>
          <p:nvPr/>
        </p:nvSpPr>
        <p:spPr>
          <a:xfrm>
            <a:off x="2343705" y="197346"/>
            <a:ext cx="7714696" cy="6463308"/>
          </a:xfrm>
          <a:prstGeom prst="rect">
            <a:avLst/>
          </a:prstGeom>
          <a:blipFill>
            <a:blip r:embed="rId2"/>
            <a:tile tx="0" ty="0" sx="100000" sy="100000" flip="none" algn="tl"/>
          </a:bli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//One way to do things.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#include &lt;</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stdio.h</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int </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addNumbers</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(int a, int b);         // function prototype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int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int n1,n2,sum;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("Enters two numbers: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scanf</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 %d",&amp;n1,&amp;n2);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sum = </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addNumbers</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(n1, n2);        // function call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("sum = %</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d",sum</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return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int </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addNumbers</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(int a, int b)         // function definition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int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result = </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a+b</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return result;                  // return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614588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379B6-A756-410D-8664-6E442FDB2722}"/>
              </a:ext>
            </a:extLst>
          </p:cNvPr>
          <p:cNvSpPr>
            <a:spLocks noGrp="1"/>
          </p:cNvSpPr>
          <p:nvPr>
            <p:ph type="title"/>
          </p:nvPr>
        </p:nvSpPr>
        <p:spPr>
          <a:xfrm>
            <a:off x="466722" y="586855"/>
            <a:ext cx="3201366" cy="3387497"/>
          </a:xfrm>
        </p:spPr>
        <p:txBody>
          <a:bodyPr anchor="b">
            <a:normAutofit/>
          </a:bodyPr>
          <a:lstStyle/>
          <a:p>
            <a:pPr algn="r"/>
            <a:r>
              <a:rPr lang="en-CA" sz="3700">
                <a:solidFill>
                  <a:srgbClr val="FFFFFF"/>
                </a:solidFill>
              </a:rPr>
              <a:t>Semaphore Implementation</a:t>
            </a:r>
          </a:p>
        </p:txBody>
      </p:sp>
      <p:sp>
        <p:nvSpPr>
          <p:cNvPr id="3" name="Content Placeholder 2">
            <a:extLst>
              <a:ext uri="{FF2B5EF4-FFF2-40B4-BE49-F238E27FC236}">
                <a16:creationId xmlns:a16="http://schemas.microsoft.com/office/drawing/2014/main" id="{CF9A7487-858A-435B-9933-D2D50CEDE451}"/>
              </a:ext>
            </a:extLst>
          </p:cNvPr>
          <p:cNvSpPr>
            <a:spLocks noGrp="1"/>
          </p:cNvSpPr>
          <p:nvPr>
            <p:ph idx="1"/>
          </p:nvPr>
        </p:nvSpPr>
        <p:spPr>
          <a:xfrm>
            <a:off x="4810259" y="649480"/>
            <a:ext cx="6555347" cy="5546047"/>
          </a:xfrm>
        </p:spPr>
        <p:txBody>
          <a:bodyPr anchor="ctr">
            <a:normAutofit/>
          </a:bodyPr>
          <a:lstStyle/>
          <a:p>
            <a:r>
              <a:rPr lang="en-CA" sz="2000"/>
              <a:t>Hardware support for synchronization</a:t>
            </a:r>
          </a:p>
          <a:p>
            <a:pPr lvl="1"/>
            <a:r>
              <a:rPr lang="en-US" sz="2000"/>
              <a:t>Most contemporary computer architectures (recall COIS 2300) offer hardware support for process synchronization in the form of specialized machine instructions.</a:t>
            </a:r>
          </a:p>
          <a:p>
            <a:r>
              <a:rPr lang="en-US" sz="2000"/>
              <a:t>The </a:t>
            </a:r>
            <a:r>
              <a:rPr lang="en-US" sz="2000" b="1"/>
              <a:t>test-and-set instruction </a:t>
            </a:r>
            <a:r>
              <a:rPr lang="en-US" sz="2000"/>
              <a:t>(TS) copies a variable into a register and sets the variable to zero in one indivisible machine cycle.</a:t>
            </a:r>
          </a:p>
          <a:p>
            <a:r>
              <a:rPr lang="en-US" sz="2000"/>
              <a:t>A </a:t>
            </a:r>
            <a:r>
              <a:rPr lang="en-US" sz="2000" b="1"/>
              <a:t>lock</a:t>
            </a:r>
            <a:r>
              <a:rPr lang="en-US" sz="2000"/>
              <a:t> is a synchronization barrier through which only one process can pass at a time.</a:t>
            </a:r>
          </a:p>
          <a:p>
            <a:pPr lvl="1"/>
            <a:r>
              <a:rPr lang="en-US" sz="2000"/>
              <a:t>By the way if any of you are confused by some of the textbook participation activities regarding the use of the term mutex don’t be!</a:t>
            </a:r>
          </a:p>
          <a:p>
            <a:pPr lvl="2"/>
            <a:r>
              <a:rPr lang="en-US" dirty="0"/>
              <a:t>A lock or a mutex is a synchronization primitive, in other words a mechanism that enforces limits on access to a resource when there are many threads or processes of execution.</a:t>
            </a:r>
            <a:endParaRPr lang="en-CA" dirty="0"/>
          </a:p>
        </p:txBody>
      </p:sp>
    </p:spTree>
    <p:extLst>
      <p:ext uri="{BB962C8B-B14F-4D97-AF65-F5344CB8AC3E}">
        <p14:creationId xmlns:p14="http://schemas.microsoft.com/office/powerpoint/2010/main" val="128892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76EEAE-44D3-4B44-BA42-B5EB7CB9170A}"/>
              </a:ext>
            </a:extLst>
          </p:cNvPr>
          <p:cNvSpPr txBox="1"/>
          <p:nvPr/>
        </p:nvSpPr>
        <p:spPr>
          <a:xfrm>
            <a:off x="1856913" y="206223"/>
            <a:ext cx="8478174" cy="6247864"/>
          </a:xfrm>
          <a:prstGeom prst="rect">
            <a:avLst/>
          </a:prstGeom>
          <a:blipFill>
            <a:blip r:embed="rId2"/>
            <a:tile tx="0" ty="0" sx="100000" sy="100000" flip="none" algn="tl"/>
          </a:bli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//Another way to do things.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#include &lt;</a:t>
            </a:r>
            <a:r>
              <a:rPr kumimoji="0" lang="en-CA" sz="1600" b="0" i="0" u="none" strike="noStrike" kern="1200" cap="none" spc="0" normalizeH="0" baseline="0" noProof="0" dirty="0" err="1">
                <a:ln>
                  <a:noFill/>
                </a:ln>
                <a:solidFill>
                  <a:prstClr val="black"/>
                </a:solidFill>
                <a:effectLst/>
                <a:uLnTx/>
                <a:uFillTx/>
                <a:latin typeface="Calibri" panose="020F0502020204030204"/>
                <a:ea typeface="+mn-ea"/>
                <a:cs typeface="+mn-cs"/>
              </a:rPr>
              <a:t>stdio.h</a:t>
            </a: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CA" sz="1600" b="0" i="0" u="none" strike="noStrike" kern="1200" cap="none" spc="0" normalizeH="0" baseline="0" noProof="0" dirty="0" err="1">
                <a:ln>
                  <a:noFill/>
                </a:ln>
                <a:solidFill>
                  <a:prstClr val="black"/>
                </a:solidFill>
                <a:effectLst/>
                <a:uLnTx/>
                <a:uFillTx/>
                <a:latin typeface="Calibri" panose="020F0502020204030204"/>
                <a:ea typeface="+mn-ea"/>
                <a:cs typeface="+mn-cs"/>
              </a:rPr>
              <a:t>addNumbers</a:t>
            </a: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 is declared and defined at the top, hence no need for a prototype.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int </a:t>
            </a:r>
            <a:r>
              <a:rPr kumimoji="0" lang="en-CA" sz="1600" b="0" i="0" u="none" strike="noStrike" kern="1200" cap="none" spc="0" normalizeH="0" baseline="0" noProof="0" dirty="0" err="1">
                <a:ln>
                  <a:noFill/>
                </a:ln>
                <a:solidFill>
                  <a:prstClr val="black"/>
                </a:solidFill>
                <a:effectLst/>
                <a:uLnTx/>
                <a:uFillTx/>
                <a:latin typeface="Calibri" panose="020F0502020204030204"/>
                <a:ea typeface="+mn-ea"/>
                <a:cs typeface="+mn-cs"/>
              </a:rPr>
              <a:t>addNumbers</a:t>
            </a: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(int a, int b)         // function definition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    int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    result = </a:t>
            </a:r>
            <a:r>
              <a:rPr kumimoji="0" lang="en-CA" sz="1600" b="0" i="0" u="none" strike="noStrike" kern="1200" cap="none" spc="0" normalizeH="0" baseline="0" noProof="0" dirty="0" err="1">
                <a:ln>
                  <a:noFill/>
                </a:ln>
                <a:solidFill>
                  <a:prstClr val="black"/>
                </a:solidFill>
                <a:effectLst/>
                <a:uLnTx/>
                <a:uFillTx/>
                <a:latin typeface="Calibri" panose="020F0502020204030204"/>
                <a:ea typeface="+mn-ea"/>
                <a:cs typeface="+mn-cs"/>
              </a:rPr>
              <a:t>a+b</a:t>
            </a: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    return result;                  // return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int 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    int n1,n2,sum;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6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("Enters two numbers: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600" b="0" i="0" u="none" strike="noStrike" kern="1200" cap="none" spc="0" normalizeH="0" baseline="0" noProof="0" dirty="0" err="1">
                <a:ln>
                  <a:noFill/>
                </a:ln>
                <a:solidFill>
                  <a:prstClr val="black"/>
                </a:solidFill>
                <a:effectLst/>
                <a:uLnTx/>
                <a:uFillTx/>
                <a:latin typeface="Calibri" panose="020F0502020204030204"/>
                <a:ea typeface="+mn-ea"/>
                <a:cs typeface="+mn-cs"/>
              </a:rPr>
              <a:t>scanf</a:t>
            </a: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("%d %d",&amp;n1,&amp;n2);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    sum = </a:t>
            </a:r>
            <a:r>
              <a:rPr kumimoji="0" lang="en-CA" sz="1600" b="0" i="0" u="none" strike="noStrike" kern="1200" cap="none" spc="0" normalizeH="0" baseline="0" noProof="0" dirty="0" err="1">
                <a:ln>
                  <a:noFill/>
                </a:ln>
                <a:solidFill>
                  <a:prstClr val="black"/>
                </a:solidFill>
                <a:effectLst/>
                <a:uLnTx/>
                <a:uFillTx/>
                <a:latin typeface="Calibri" panose="020F0502020204030204"/>
                <a:ea typeface="+mn-ea"/>
                <a:cs typeface="+mn-cs"/>
              </a:rPr>
              <a:t>addNumbers</a:t>
            </a: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(n1, n2);        // function call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6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("sum = %</a:t>
            </a:r>
            <a:r>
              <a:rPr kumimoji="0" lang="en-CA" sz="1600" b="0" i="0" u="none" strike="noStrike" kern="1200" cap="none" spc="0" normalizeH="0" baseline="0" noProof="0" dirty="0" err="1">
                <a:ln>
                  <a:noFill/>
                </a:ln>
                <a:solidFill>
                  <a:prstClr val="black"/>
                </a:solidFill>
                <a:effectLst/>
                <a:uLnTx/>
                <a:uFillTx/>
                <a:latin typeface="Calibri" panose="020F0502020204030204"/>
                <a:ea typeface="+mn-ea"/>
                <a:cs typeface="+mn-cs"/>
              </a:rPr>
              <a:t>d",sum</a:t>
            </a: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    return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012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878615-EB97-4F89-AC3F-433C8C0263C5}"/>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Strings in C</a:t>
            </a:r>
          </a:p>
        </p:txBody>
      </p:sp>
      <p:sp>
        <p:nvSpPr>
          <p:cNvPr id="3" name="Content Placeholder 2">
            <a:extLst>
              <a:ext uri="{FF2B5EF4-FFF2-40B4-BE49-F238E27FC236}">
                <a16:creationId xmlns:a16="http://schemas.microsoft.com/office/drawing/2014/main" id="{1A139A6F-E62B-4C3A-A44E-82BB3403FA59}"/>
              </a:ext>
            </a:extLst>
          </p:cNvPr>
          <p:cNvSpPr>
            <a:spLocks noGrp="1"/>
          </p:cNvSpPr>
          <p:nvPr>
            <p:ph idx="1"/>
          </p:nvPr>
        </p:nvSpPr>
        <p:spPr>
          <a:xfrm>
            <a:off x="4810259" y="649480"/>
            <a:ext cx="6555347" cy="5546047"/>
          </a:xfrm>
        </p:spPr>
        <p:txBody>
          <a:bodyPr anchor="ctr">
            <a:normAutofit/>
          </a:bodyPr>
          <a:lstStyle/>
          <a:p>
            <a:r>
              <a:rPr lang="en-US" sz="2000"/>
              <a:t>Strings in C are simply arrays of characters.</a:t>
            </a:r>
          </a:p>
          <a:p>
            <a:r>
              <a:rPr lang="en-US" sz="2000"/>
              <a:t>For example:</a:t>
            </a:r>
          </a:p>
          <a:p>
            <a:pPr lvl="1"/>
            <a:r>
              <a:rPr lang="en-US" sz="2000"/>
              <a:t>char s[10];</a:t>
            </a:r>
          </a:p>
          <a:p>
            <a:pPr lvl="1"/>
            <a:r>
              <a:rPr lang="en-US" altLang="en-US" sz="2000"/>
              <a:t>This is a ten (10) element array that can hold a character string consisting of </a:t>
            </a:r>
            <a:r>
              <a:rPr lang="en-US" altLang="en-US" sz="2000">
                <a:sym typeface="Symbol" panose="05050102010706020507" pitchFamily="18" charset="2"/>
              </a:rPr>
              <a:t></a:t>
            </a:r>
            <a:r>
              <a:rPr lang="en-US" altLang="en-US" sz="2000"/>
              <a:t> 9 characters.</a:t>
            </a:r>
          </a:p>
          <a:p>
            <a:pPr lvl="1"/>
            <a:r>
              <a:rPr lang="en-US" altLang="en-US" sz="2000"/>
              <a:t>This is because C does not know where the end of an array is at run time.</a:t>
            </a:r>
          </a:p>
          <a:p>
            <a:pPr lvl="2"/>
            <a:r>
              <a:rPr lang="en-US" altLang="en-US"/>
              <a:t>By convention, C uses a NULL character '\0' to terminate all strings in its library functions</a:t>
            </a:r>
          </a:p>
          <a:p>
            <a:pPr lvl="1"/>
            <a:r>
              <a:rPr lang="en-US" altLang="en-US" sz="2000"/>
              <a:t>For example:</a:t>
            </a:r>
          </a:p>
          <a:p>
            <a:pPr lvl="2"/>
            <a:r>
              <a:rPr lang="en-US" dirty="0"/>
              <a:t>char  str [10] = {'u', 'n', 'I', 'x', '\0’};</a:t>
            </a:r>
          </a:p>
          <a:p>
            <a:pPr lvl="2"/>
            <a:r>
              <a:rPr lang="en-US" dirty="0"/>
              <a:t>It’s the string terminator (not the size of the array) that determines the length of the string.</a:t>
            </a:r>
          </a:p>
          <a:p>
            <a:pPr lvl="2"/>
            <a:endParaRPr lang="en-US" dirty="0"/>
          </a:p>
          <a:p>
            <a:endParaRPr lang="en-CA" sz="2000"/>
          </a:p>
        </p:txBody>
      </p:sp>
    </p:spTree>
    <p:extLst>
      <p:ext uri="{BB962C8B-B14F-4D97-AF65-F5344CB8AC3E}">
        <p14:creationId xmlns:p14="http://schemas.microsoft.com/office/powerpoint/2010/main" val="2465968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D9B2-572E-408B-9AA3-501B0C0341B6}"/>
              </a:ext>
            </a:extLst>
          </p:cNvPr>
          <p:cNvSpPr>
            <a:spLocks noGrp="1"/>
          </p:cNvSpPr>
          <p:nvPr>
            <p:ph type="title"/>
          </p:nvPr>
        </p:nvSpPr>
        <p:spPr/>
        <p:txBody>
          <a:bodyPr/>
          <a:lstStyle/>
          <a:p>
            <a:r>
              <a:rPr lang="en-CA" dirty="0"/>
              <a:t>Accessing Individual Characters</a:t>
            </a:r>
          </a:p>
        </p:txBody>
      </p:sp>
      <p:sp>
        <p:nvSpPr>
          <p:cNvPr id="3" name="Content Placeholder 2">
            <a:extLst>
              <a:ext uri="{FF2B5EF4-FFF2-40B4-BE49-F238E27FC236}">
                <a16:creationId xmlns:a16="http://schemas.microsoft.com/office/drawing/2014/main" id="{39D65805-E63F-401F-9576-3B79B64B68A7}"/>
              </a:ext>
            </a:extLst>
          </p:cNvPr>
          <p:cNvSpPr>
            <a:spLocks noGrp="1"/>
          </p:cNvSpPr>
          <p:nvPr>
            <p:ph idx="1"/>
          </p:nvPr>
        </p:nvSpPr>
        <p:spPr/>
        <p:txBody>
          <a:bodyPr>
            <a:normAutofit fontScale="92500" lnSpcReduction="10000"/>
          </a:bodyPr>
          <a:lstStyle/>
          <a:p>
            <a:r>
              <a:rPr lang="en-US" dirty="0"/>
              <a:t>The first element of any array in C is at index 0.  The second is at index 1, and so on ...</a:t>
            </a:r>
          </a:p>
          <a:p>
            <a:pPr marL="817563" marR="0" lvl="1" indent="-314325" algn="l"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char s[10];</a:t>
            </a:r>
          </a:p>
          <a:p>
            <a:pPr marL="817563" marR="0" lvl="1" indent="-314325" algn="l"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s[0] = 'h';</a:t>
            </a:r>
          </a:p>
          <a:p>
            <a:pPr marL="817563" marR="0" lvl="1" indent="-314325" algn="l"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s[1] = '</a:t>
            </a:r>
            <a:r>
              <a:rPr kumimoji="0" lang="en-US" altLang="en-US" sz="2400" b="0" i="0" u="none" strike="noStrike" kern="1200" cap="none" spc="0" normalizeH="0" baseline="0" noProof="0" dirty="0" err="1">
                <a:ln>
                  <a:noFill/>
                </a:ln>
                <a:solidFill>
                  <a:srgbClr val="9900CC"/>
                </a:solidFill>
                <a:effectLst/>
                <a:uLnTx/>
                <a:uFillTx/>
                <a:latin typeface="Arial"/>
                <a:ea typeface="+mn-ea"/>
                <a:cs typeface="+mn-cs"/>
              </a:rPr>
              <a:t>i</a:t>
            </a: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a:t>
            </a:r>
          </a:p>
          <a:p>
            <a:pPr marL="817563" marR="0" lvl="1" indent="-314325" algn="l"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s[2] = '!';</a:t>
            </a:r>
          </a:p>
          <a:p>
            <a:pPr marL="817563" marR="0" lvl="1" indent="-314325" algn="l"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s[3] = '\0’;</a:t>
            </a:r>
          </a:p>
          <a:p>
            <a:pPr marL="503238" indent="-457200" defTabSz="1106488" eaLnBrk="0" fontAlgn="base" hangingPunct="0">
              <a:lnSpc>
                <a:spcPct val="100000"/>
              </a:lnSpc>
              <a:spcBef>
                <a:spcPct val="20000"/>
              </a:spcBef>
              <a:spcAft>
                <a:spcPct val="0"/>
              </a:spcAft>
              <a:buClr>
                <a:srgbClr val="000000"/>
              </a:buClr>
              <a:defRPr/>
            </a:pPr>
            <a:r>
              <a:rPr lang="en-US" altLang="en-US" dirty="0"/>
              <a:t>This notation can be used in all kinds of statements and expressions in C:</a:t>
            </a:r>
          </a:p>
          <a:p>
            <a:pPr marL="817563" marR="0" lvl="1" indent="-314325" algn="ctr"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c = s[1];</a:t>
            </a:r>
          </a:p>
          <a:p>
            <a:pPr marL="817563" marR="0" lvl="1" indent="-314325" algn="ctr"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if (s[0] == '-') …</a:t>
            </a:r>
          </a:p>
          <a:p>
            <a:pPr marL="817563" marR="0" lvl="1" indent="-314325" algn="ctr" defTabSz="1106488" rtl="0" eaLnBrk="0" fontAlgn="base" latinLnBrk="0" hangingPunct="0">
              <a:lnSpc>
                <a:spcPct val="100000"/>
              </a:lnSpc>
              <a:spcBef>
                <a:spcPct val="20000"/>
              </a:spcBef>
              <a:spcAft>
                <a:spcPct val="0"/>
              </a:spcAft>
              <a:buClr>
                <a:srgbClr val="000000"/>
              </a:buClr>
              <a:buSzTx/>
              <a:buFontTx/>
              <a:buNone/>
              <a:tabLst/>
              <a:defRPr/>
            </a:pPr>
            <a:r>
              <a:rPr kumimoji="0" lang="en-US" altLang="en-US" sz="2400" b="0" i="0" u="none" strike="noStrike" kern="1200" cap="none" spc="0" normalizeH="0" baseline="0" noProof="0" dirty="0">
                <a:ln>
                  <a:noFill/>
                </a:ln>
                <a:solidFill>
                  <a:srgbClr val="9900CC"/>
                </a:solidFill>
                <a:effectLst/>
                <a:uLnTx/>
                <a:uFillTx/>
                <a:latin typeface="Arial"/>
                <a:ea typeface="+mn-ea"/>
                <a:cs typeface="+mn-cs"/>
              </a:rPr>
              <a:t>switch (s[1]) ...</a:t>
            </a:r>
          </a:p>
          <a:p>
            <a:pPr marL="960438" lvl="1" indent="-457200" defTabSz="1106488" eaLnBrk="0" fontAlgn="base" hangingPunct="0">
              <a:lnSpc>
                <a:spcPct val="100000"/>
              </a:lnSpc>
              <a:spcBef>
                <a:spcPct val="20000"/>
              </a:spcBef>
              <a:spcAft>
                <a:spcPct val="0"/>
              </a:spcAft>
              <a:buClr>
                <a:srgbClr val="000000"/>
              </a:buClr>
              <a:defRPr/>
            </a:pPr>
            <a:endParaRPr kumimoji="0" lang="en-US" altLang="en-US" b="0" i="0" u="none" strike="noStrike" kern="1200" cap="none" spc="0" normalizeH="0" baseline="0" noProof="0" dirty="0">
              <a:ln>
                <a:noFill/>
              </a:ln>
              <a:solidFill>
                <a:srgbClr val="9900CC"/>
              </a:solidFill>
              <a:effectLst/>
              <a:uLnTx/>
              <a:uFillTx/>
              <a:latin typeface="Arial"/>
              <a:ea typeface="+mn-ea"/>
              <a:cs typeface="+mn-cs"/>
            </a:endParaRPr>
          </a:p>
          <a:p>
            <a:endParaRPr lang="en-CA" dirty="0"/>
          </a:p>
        </p:txBody>
      </p:sp>
      <p:pic>
        <p:nvPicPr>
          <p:cNvPr id="5" name="Picture 4">
            <a:extLst>
              <a:ext uri="{FF2B5EF4-FFF2-40B4-BE49-F238E27FC236}">
                <a16:creationId xmlns:a16="http://schemas.microsoft.com/office/drawing/2014/main" id="{7D19325D-2393-43A1-AD8F-CAB365F2BA6C}"/>
              </a:ext>
            </a:extLst>
          </p:cNvPr>
          <p:cNvPicPr>
            <a:picLocks noChangeAspect="1"/>
          </p:cNvPicPr>
          <p:nvPr/>
        </p:nvPicPr>
        <p:blipFill>
          <a:blip r:embed="rId2"/>
          <a:stretch>
            <a:fillRect/>
          </a:stretch>
        </p:blipFill>
        <p:spPr>
          <a:xfrm>
            <a:off x="4729532" y="2752956"/>
            <a:ext cx="5857875" cy="1476375"/>
          </a:xfrm>
          <a:prstGeom prst="rect">
            <a:avLst/>
          </a:prstGeom>
        </p:spPr>
      </p:pic>
    </p:spTree>
    <p:extLst>
      <p:ext uri="{BB962C8B-B14F-4D97-AF65-F5344CB8AC3E}">
        <p14:creationId xmlns:p14="http://schemas.microsoft.com/office/powerpoint/2010/main" val="1247007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209A74-11D2-4834-AF94-D58634E5FE25}"/>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String Literals</a:t>
            </a:r>
          </a:p>
        </p:txBody>
      </p:sp>
      <p:sp>
        <p:nvSpPr>
          <p:cNvPr id="3" name="Content Placeholder 2">
            <a:extLst>
              <a:ext uri="{FF2B5EF4-FFF2-40B4-BE49-F238E27FC236}">
                <a16:creationId xmlns:a16="http://schemas.microsoft.com/office/drawing/2014/main" id="{C1F787A0-0878-40B3-BB53-8C7BAC39B162}"/>
              </a:ext>
            </a:extLst>
          </p:cNvPr>
          <p:cNvSpPr>
            <a:spLocks noGrp="1"/>
          </p:cNvSpPr>
          <p:nvPr>
            <p:ph idx="1"/>
          </p:nvPr>
        </p:nvSpPr>
        <p:spPr>
          <a:xfrm>
            <a:off x="4810259" y="649480"/>
            <a:ext cx="6555347" cy="5546047"/>
          </a:xfrm>
        </p:spPr>
        <p:txBody>
          <a:bodyPr anchor="ctr">
            <a:normAutofit/>
          </a:bodyPr>
          <a:lstStyle/>
          <a:p>
            <a:r>
              <a:rPr lang="en-US" sz="2000"/>
              <a:t>String literals are given as a string quoted by double quotes.</a:t>
            </a:r>
          </a:p>
          <a:p>
            <a:pPr lvl="1"/>
            <a:r>
              <a:rPr lang="en-CA" sz="2000"/>
              <a:t>printf("Long long ago.");</a:t>
            </a:r>
          </a:p>
          <a:p>
            <a:r>
              <a:rPr lang="en-CA" sz="2000"/>
              <a:t>Initializing char array ...</a:t>
            </a:r>
          </a:p>
          <a:p>
            <a:pPr lvl="1"/>
            <a:r>
              <a:rPr lang="en-US" altLang="en-US" sz="2000" b="1"/>
              <a:t>char s[10]="unix";  /* s[4] is '\0';   */</a:t>
            </a:r>
          </a:p>
          <a:p>
            <a:pPr lvl="1"/>
            <a:r>
              <a:rPr lang="en-US" altLang="en-US" sz="2000" b="1"/>
              <a:t>char s[ ]="unix";     /* s has five elements */</a:t>
            </a:r>
          </a:p>
          <a:p>
            <a:pPr lvl="1"/>
            <a:endParaRPr lang="en-US" altLang="en-US" sz="2000"/>
          </a:p>
          <a:p>
            <a:pPr lvl="1"/>
            <a:endParaRPr lang="en-CA" sz="2000"/>
          </a:p>
        </p:txBody>
      </p:sp>
    </p:spTree>
    <p:extLst>
      <p:ext uri="{BB962C8B-B14F-4D97-AF65-F5344CB8AC3E}">
        <p14:creationId xmlns:p14="http://schemas.microsoft.com/office/powerpoint/2010/main" val="4070640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6EC0A-55C3-441F-B3E7-0568FFA5978D}"/>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Printing Strings with Printf()</a:t>
            </a:r>
          </a:p>
        </p:txBody>
      </p:sp>
      <p:sp>
        <p:nvSpPr>
          <p:cNvPr id="3" name="Content Placeholder 2">
            <a:extLst>
              <a:ext uri="{FF2B5EF4-FFF2-40B4-BE49-F238E27FC236}">
                <a16:creationId xmlns:a16="http://schemas.microsoft.com/office/drawing/2014/main" id="{78AC3604-9D13-40A5-B199-80B2AE92D089}"/>
              </a:ext>
            </a:extLst>
          </p:cNvPr>
          <p:cNvSpPr>
            <a:spLocks noGrp="1"/>
          </p:cNvSpPr>
          <p:nvPr>
            <p:ph idx="1"/>
          </p:nvPr>
        </p:nvSpPr>
        <p:spPr>
          <a:xfrm>
            <a:off x="4810259" y="649480"/>
            <a:ext cx="6555347" cy="5546047"/>
          </a:xfrm>
        </p:spPr>
        <p:txBody>
          <a:bodyPr anchor="ctr">
            <a:normAutofit/>
          </a:bodyPr>
          <a:lstStyle/>
          <a:p>
            <a:r>
              <a:rPr lang="en-CA" sz="2000"/>
              <a:t>Example:</a:t>
            </a:r>
          </a:p>
          <a:p>
            <a:pPr marL="817563" marR="0" lvl="1" indent="-314325" defTabSz="1106488" rtl="0" eaLnBrk="0" fontAlgn="base" latinLnBrk="0" hangingPunct="0">
              <a:spcBef>
                <a:spcPct val="20000"/>
              </a:spcBef>
              <a:spcAft>
                <a:spcPct val="0"/>
              </a:spcAft>
              <a:buClr>
                <a:srgbClr val="000000"/>
              </a:buClr>
              <a:buSzTx/>
              <a:buFontTx/>
              <a:buNone/>
              <a:tabLst/>
              <a:defRPr/>
            </a:pPr>
            <a:r>
              <a:rPr kumimoji="0" lang="en-US" altLang="en-US" sz="2000" b="0" i="0" u="none" strike="noStrike" kern="1200" cap="none" spc="0" normalizeH="0" baseline="0" noProof="0">
                <a:ln>
                  <a:noFill/>
                </a:ln>
                <a:effectLst/>
                <a:uLnTx/>
                <a:uFillTx/>
                <a:latin typeface="Arial"/>
                <a:ea typeface="+mn-ea"/>
                <a:cs typeface="+mn-cs"/>
              </a:rPr>
              <a:t>char str[ ] = "A message to display";</a:t>
            </a:r>
          </a:p>
          <a:p>
            <a:pPr marL="817563" marR="0" lvl="1" indent="-314325" defTabSz="1106488" rtl="0" eaLnBrk="0" fontAlgn="base" latinLnBrk="0" hangingPunct="0">
              <a:spcBef>
                <a:spcPct val="20000"/>
              </a:spcBef>
              <a:spcAft>
                <a:spcPct val="0"/>
              </a:spcAft>
              <a:buClr>
                <a:srgbClr val="000000"/>
              </a:buClr>
              <a:buSzTx/>
              <a:buFontTx/>
              <a:buNone/>
              <a:tabLst/>
              <a:defRPr/>
            </a:pPr>
            <a:r>
              <a:rPr kumimoji="0" lang="en-US" altLang="en-US" sz="2000" b="0" i="0" u="none" strike="noStrike" kern="1200" cap="none" spc="0" normalizeH="0" baseline="0" noProof="0">
                <a:ln>
                  <a:noFill/>
                </a:ln>
                <a:effectLst/>
                <a:uLnTx/>
                <a:uFillTx/>
                <a:latin typeface="Arial"/>
                <a:ea typeface="+mn-ea"/>
                <a:cs typeface="+mn-cs"/>
              </a:rPr>
              <a:t>printf ("%s\n", str);</a:t>
            </a:r>
          </a:p>
          <a:p>
            <a:pPr marL="817563" marR="0" lvl="1" indent="-314325" defTabSz="1106488" rtl="0" eaLnBrk="0" fontAlgn="base" latinLnBrk="0" hangingPunct="0">
              <a:spcBef>
                <a:spcPct val="20000"/>
              </a:spcBef>
              <a:spcAft>
                <a:spcPct val="0"/>
              </a:spcAft>
              <a:buClr>
                <a:srgbClr val="000000"/>
              </a:buClr>
              <a:buSzTx/>
              <a:buFontTx/>
              <a:buNone/>
              <a:tabLst/>
              <a:defRPr/>
            </a:pPr>
            <a:endParaRPr kumimoji="0" lang="en-US" altLang="en-US" sz="2000" b="0" i="0" u="none" strike="noStrike" kern="1200" cap="none" spc="0" normalizeH="0" baseline="0" noProof="0">
              <a:ln>
                <a:noFill/>
              </a:ln>
              <a:effectLst/>
              <a:uLnTx/>
              <a:uFillTx/>
              <a:latin typeface="Arial"/>
              <a:ea typeface="+mn-ea"/>
              <a:cs typeface="+mn-cs"/>
            </a:endParaRPr>
          </a:p>
          <a:p>
            <a:pPr marL="503238" indent="-457200" defTabSz="1106488" eaLnBrk="0" fontAlgn="base" hangingPunct="0">
              <a:spcBef>
                <a:spcPct val="20000"/>
              </a:spcBef>
              <a:spcAft>
                <a:spcPct val="0"/>
              </a:spcAft>
              <a:buClr>
                <a:srgbClr val="000000"/>
              </a:buClr>
              <a:defRPr/>
            </a:pPr>
            <a:r>
              <a:rPr kumimoji="0" lang="en-US" altLang="en-US" sz="2000" b="0" i="0" u="none" strike="noStrike" kern="1200" cap="none" spc="0" normalizeH="0" baseline="0" noProof="0">
                <a:ln>
                  <a:noFill/>
                </a:ln>
                <a:effectLst/>
                <a:uLnTx/>
                <a:uFillTx/>
                <a:ea typeface="+mn-ea"/>
                <a:cs typeface="+mn-cs"/>
              </a:rPr>
              <a:t>printf expects to receive a string as an additional parameter when it sees %s in the format string.</a:t>
            </a:r>
          </a:p>
          <a:p>
            <a:pPr marL="960438" lvl="1" indent="-457200" defTabSz="1106488" eaLnBrk="0" fontAlgn="base" hangingPunct="0">
              <a:spcBef>
                <a:spcPct val="20000"/>
              </a:spcBef>
              <a:spcAft>
                <a:spcPct val="0"/>
              </a:spcAft>
              <a:buClr>
                <a:srgbClr val="000000"/>
              </a:buClr>
              <a:defRPr/>
            </a:pPr>
            <a:r>
              <a:rPr lang="en-US" altLang="en-US" sz="2000"/>
              <a:t>Can be from a character array.</a:t>
            </a:r>
          </a:p>
          <a:p>
            <a:pPr marL="960438" lvl="1" indent="-457200" defTabSz="1106488" eaLnBrk="0" fontAlgn="base" hangingPunct="0">
              <a:spcBef>
                <a:spcPct val="20000"/>
              </a:spcBef>
              <a:spcAft>
                <a:spcPct val="0"/>
              </a:spcAft>
              <a:buClr>
                <a:srgbClr val="000000"/>
              </a:buClr>
              <a:defRPr/>
            </a:pPr>
            <a:r>
              <a:rPr lang="en-US" altLang="en-US" sz="2000"/>
              <a:t>Can be another literal string.</a:t>
            </a:r>
          </a:p>
          <a:p>
            <a:pPr marL="960438" lvl="1" indent="-457200" defTabSz="1106488" eaLnBrk="0" fontAlgn="base" hangingPunct="0">
              <a:spcBef>
                <a:spcPct val="20000"/>
              </a:spcBef>
              <a:spcAft>
                <a:spcPct val="0"/>
              </a:spcAft>
              <a:buClr>
                <a:srgbClr val="000000"/>
              </a:buClr>
              <a:defRPr/>
            </a:pPr>
            <a:r>
              <a:rPr lang="en-US" altLang="en-US" sz="2000"/>
              <a:t>Can be from a character pointer (more on this later).</a:t>
            </a:r>
          </a:p>
          <a:p>
            <a:pPr marL="503238" indent="-457200" defTabSz="1106488" eaLnBrk="0" fontAlgn="base" hangingPunct="0">
              <a:spcBef>
                <a:spcPct val="20000"/>
              </a:spcBef>
              <a:spcAft>
                <a:spcPct val="0"/>
              </a:spcAft>
              <a:buClr>
                <a:srgbClr val="000000"/>
              </a:buClr>
              <a:defRPr/>
            </a:pPr>
            <a:r>
              <a:rPr lang="en-US" altLang="en-US" sz="2000"/>
              <a:t>printf knows how much to print out because of the NULL character at the end of all strings</a:t>
            </a:r>
          </a:p>
          <a:p>
            <a:pPr marL="960438" lvl="1" indent="-457200" defTabSz="1106488" eaLnBrk="0" fontAlgn="base" hangingPunct="0">
              <a:spcBef>
                <a:spcPct val="20000"/>
              </a:spcBef>
              <a:spcAft>
                <a:spcPct val="0"/>
              </a:spcAft>
              <a:buClr>
                <a:srgbClr val="000000"/>
              </a:buClr>
              <a:defRPr/>
            </a:pPr>
            <a:endParaRPr kumimoji="0" lang="en-US" altLang="en-US" sz="2000" b="0" i="0" u="none" strike="noStrike" kern="1200" cap="none" spc="0" normalizeH="0" baseline="0" noProof="0">
              <a:ln>
                <a:noFill/>
              </a:ln>
              <a:effectLst/>
              <a:uLnTx/>
              <a:uFillTx/>
              <a:ea typeface="+mn-ea"/>
              <a:cs typeface="+mn-cs"/>
            </a:endParaRPr>
          </a:p>
          <a:p>
            <a:pPr marL="503238" indent="-457200" defTabSz="1106488" eaLnBrk="0" fontAlgn="base" hangingPunct="0">
              <a:spcBef>
                <a:spcPct val="20000"/>
              </a:spcBef>
              <a:spcAft>
                <a:spcPct val="0"/>
              </a:spcAft>
              <a:buClr>
                <a:srgbClr val="000000"/>
              </a:buClr>
              <a:defRPr/>
            </a:pPr>
            <a:endParaRPr kumimoji="0" lang="en-US" altLang="en-US" sz="2000" b="0" i="0" u="none" strike="noStrike" kern="1200" cap="none" spc="0" normalizeH="0" baseline="0" noProof="0">
              <a:ln>
                <a:noFill/>
              </a:ln>
              <a:effectLst/>
              <a:uLnTx/>
              <a:uFillTx/>
              <a:latin typeface="Arial"/>
              <a:ea typeface="+mn-ea"/>
              <a:cs typeface="+mn-cs"/>
            </a:endParaRPr>
          </a:p>
          <a:p>
            <a:pPr lvl="1"/>
            <a:endParaRPr lang="en-CA" sz="2000"/>
          </a:p>
        </p:txBody>
      </p:sp>
    </p:spTree>
    <p:extLst>
      <p:ext uri="{BB962C8B-B14F-4D97-AF65-F5344CB8AC3E}">
        <p14:creationId xmlns:p14="http://schemas.microsoft.com/office/powerpoint/2010/main" val="2109614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D42-3A60-42CE-BD53-84F4961B5BE0}"/>
              </a:ext>
            </a:extLst>
          </p:cNvPr>
          <p:cNvSpPr>
            <a:spLocks noGrp="1"/>
          </p:cNvSpPr>
          <p:nvPr>
            <p:ph type="title"/>
          </p:nvPr>
        </p:nvSpPr>
        <p:spPr/>
        <p:txBody>
          <a:bodyPr/>
          <a:lstStyle/>
          <a:p>
            <a:r>
              <a:rPr lang="en-CA" dirty="0"/>
              <a:t>Example</a:t>
            </a:r>
          </a:p>
        </p:txBody>
      </p:sp>
      <p:sp>
        <p:nvSpPr>
          <p:cNvPr id="4" name="TextBox 3">
            <a:extLst>
              <a:ext uri="{FF2B5EF4-FFF2-40B4-BE49-F238E27FC236}">
                <a16:creationId xmlns:a16="http://schemas.microsoft.com/office/drawing/2014/main" id="{F11802FC-CB4B-409D-8709-8B9C5F97633B}"/>
              </a:ext>
            </a:extLst>
          </p:cNvPr>
          <p:cNvSpPr txBox="1"/>
          <p:nvPr/>
        </p:nvSpPr>
        <p:spPr>
          <a:xfrm>
            <a:off x="2971060" y="1900413"/>
            <a:ext cx="6249880" cy="4247317"/>
          </a:xfrm>
          <a:prstGeom prst="rect">
            <a:avLst/>
          </a:prstGeom>
          <a:blipFill>
            <a:blip r:embed="rId2"/>
            <a:tile tx="0" ty="0" sx="100000" sy="100000" flip="none" algn="tl"/>
          </a:bli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char str[10]="</a:t>
            </a:r>
            <a:r>
              <a:rPr kumimoji="0" lang="en-US" alt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unix</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c";</a:t>
            </a: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 str);</a:t>
            </a: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
            </a: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str[6]='\0';</a:t>
            </a: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 str);</a:t>
            </a: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
            </a: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
            </a: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a:t>
            </a: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
            </a: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str[2]='%';</a:t>
            </a: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a:t>
            </a:r>
          </a:p>
          <a:p>
            <a:pPr marL="0" marR="0" lvl="0" indent="0" algn="l" defTabSz="914400" rtl="0" eaLnBrk="1" fontAlgn="auto" latinLnBrk="0" hangingPunct="1">
              <a:lnSpc>
                <a:spcPct val="100000"/>
              </a:lnSpc>
              <a:spcBef>
                <a:spcPts val="0"/>
              </a:spcBef>
              <a:spcAft>
                <a:spcPts val="0"/>
              </a:spcAft>
              <a:buClrTx/>
              <a:buSzTx/>
              <a:buFont typeface="Monotype Sorts" pitchFamily="2" charset="2"/>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printf</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384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585212-93AF-472E-84C1-E11F47E61EF1}"/>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More Work</a:t>
            </a:r>
          </a:p>
        </p:txBody>
      </p:sp>
      <p:sp>
        <p:nvSpPr>
          <p:cNvPr id="3" name="Content Placeholder 2">
            <a:extLst>
              <a:ext uri="{FF2B5EF4-FFF2-40B4-BE49-F238E27FC236}">
                <a16:creationId xmlns:a16="http://schemas.microsoft.com/office/drawing/2014/main" id="{95C27AA1-E7EE-47CC-90F4-1132C875B2A2}"/>
              </a:ext>
            </a:extLst>
          </p:cNvPr>
          <p:cNvSpPr>
            <a:spLocks noGrp="1"/>
          </p:cNvSpPr>
          <p:nvPr>
            <p:ph idx="1"/>
          </p:nvPr>
        </p:nvSpPr>
        <p:spPr>
          <a:xfrm>
            <a:off x="4810259" y="649480"/>
            <a:ext cx="6555347" cy="5546047"/>
          </a:xfrm>
        </p:spPr>
        <p:txBody>
          <a:bodyPr anchor="ctr">
            <a:normAutofit/>
          </a:bodyPr>
          <a:lstStyle/>
          <a:p>
            <a:r>
              <a:rPr lang="en-CA" sz="2000" dirty="0"/>
              <a:t>Research:</a:t>
            </a:r>
          </a:p>
          <a:p>
            <a:pPr lvl="1"/>
            <a:r>
              <a:rPr lang="en-CA" sz="2000" dirty="0"/>
              <a:t>Printing with the puts() function.</a:t>
            </a:r>
          </a:p>
          <a:p>
            <a:pPr lvl="1"/>
            <a:r>
              <a:rPr lang="en-CA" sz="2000" dirty="0"/>
              <a:t>String input with the gets() function.</a:t>
            </a:r>
          </a:p>
          <a:p>
            <a:pPr lvl="1"/>
            <a:r>
              <a:rPr lang="en-CA" sz="2000" dirty="0"/>
              <a:t>Lastly, inputting strings with the </a:t>
            </a:r>
            <a:r>
              <a:rPr lang="en-CA" sz="2000" dirty="0" err="1"/>
              <a:t>scanf</a:t>
            </a:r>
            <a:r>
              <a:rPr lang="en-CA" sz="2000" dirty="0"/>
              <a:t> function</a:t>
            </a:r>
          </a:p>
          <a:p>
            <a:r>
              <a:rPr lang="en-CA" sz="2000" dirty="0"/>
              <a:t>Play around with it and have fun.</a:t>
            </a:r>
          </a:p>
          <a:p>
            <a:pPr lvl="1"/>
            <a:r>
              <a:rPr lang="en-CA" sz="2000" dirty="0"/>
              <a:t>Did you take the string datatype for granted before?</a:t>
            </a:r>
          </a:p>
        </p:txBody>
      </p:sp>
    </p:spTree>
    <p:extLst>
      <p:ext uri="{BB962C8B-B14F-4D97-AF65-F5344CB8AC3E}">
        <p14:creationId xmlns:p14="http://schemas.microsoft.com/office/powerpoint/2010/main" val="373157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3323-8A94-4F88-8E88-6F7FC7D77FB7}"/>
              </a:ext>
            </a:extLst>
          </p:cNvPr>
          <p:cNvSpPr>
            <a:spLocks noGrp="1"/>
          </p:cNvSpPr>
          <p:nvPr>
            <p:ph type="title"/>
          </p:nvPr>
        </p:nvSpPr>
        <p:spPr/>
        <p:txBody>
          <a:bodyPr/>
          <a:lstStyle/>
          <a:p>
            <a:r>
              <a:rPr lang="en-US" dirty="0"/>
              <a:t>Arrays in C</a:t>
            </a:r>
            <a:endParaRPr lang="en-CA" dirty="0"/>
          </a:p>
        </p:txBody>
      </p:sp>
      <p:sp>
        <p:nvSpPr>
          <p:cNvPr id="3" name="Content Placeholder 2">
            <a:extLst>
              <a:ext uri="{FF2B5EF4-FFF2-40B4-BE49-F238E27FC236}">
                <a16:creationId xmlns:a16="http://schemas.microsoft.com/office/drawing/2014/main" id="{0274CA3B-A60C-4C4B-8B75-FA6C21D03B6E}"/>
              </a:ext>
            </a:extLst>
          </p:cNvPr>
          <p:cNvSpPr>
            <a:spLocks noGrp="1"/>
          </p:cNvSpPr>
          <p:nvPr>
            <p:ph idx="1"/>
          </p:nvPr>
        </p:nvSpPr>
        <p:spPr/>
        <p:txBody>
          <a:bodyPr/>
          <a:lstStyle/>
          <a:p>
            <a:r>
              <a:rPr lang="en-CA" dirty="0"/>
              <a:t>Single-Dimensional Arrays:</a:t>
            </a:r>
          </a:p>
          <a:p>
            <a:pPr lvl="1"/>
            <a:r>
              <a:rPr lang="en-CA" dirty="0"/>
              <a:t>Generic declaration: </a:t>
            </a:r>
          </a:p>
          <a:p>
            <a:pPr lvl="2"/>
            <a:r>
              <a:rPr lang="en-CA" dirty="0" err="1"/>
              <a:t>typename</a:t>
            </a:r>
            <a:r>
              <a:rPr lang="en-CA" dirty="0"/>
              <a:t> </a:t>
            </a:r>
            <a:r>
              <a:rPr lang="en-CA" dirty="0" err="1"/>
              <a:t>variablename</a:t>
            </a:r>
            <a:r>
              <a:rPr lang="en-CA" dirty="0"/>
              <a:t>[size] </a:t>
            </a:r>
          </a:p>
          <a:p>
            <a:pPr lvl="3"/>
            <a:r>
              <a:rPr lang="en-CA" dirty="0" err="1"/>
              <a:t>typename</a:t>
            </a:r>
            <a:r>
              <a:rPr lang="en-CA" dirty="0"/>
              <a:t> is any type</a:t>
            </a:r>
          </a:p>
          <a:p>
            <a:pPr lvl="3"/>
            <a:r>
              <a:rPr lang="en-US" dirty="0" err="1"/>
              <a:t>variablename</a:t>
            </a:r>
            <a:r>
              <a:rPr lang="en-US" dirty="0"/>
              <a:t> is any legal variable name</a:t>
            </a:r>
            <a:endParaRPr lang="en-CA" dirty="0"/>
          </a:p>
          <a:p>
            <a:pPr lvl="3"/>
            <a:r>
              <a:rPr lang="en-US" dirty="0"/>
              <a:t>size is a number the compiler can figure out</a:t>
            </a:r>
            <a:endParaRPr lang="en-CA" dirty="0"/>
          </a:p>
          <a:p>
            <a:r>
              <a:rPr lang="en-CA" dirty="0"/>
              <a:t>For Example: int a[10];</a:t>
            </a:r>
          </a:p>
          <a:p>
            <a:pPr lvl="1"/>
            <a:r>
              <a:rPr lang="en-US" dirty="0"/>
              <a:t>Defines an array of </a:t>
            </a:r>
            <a:r>
              <a:rPr lang="en-US" dirty="0" err="1"/>
              <a:t>ints</a:t>
            </a:r>
            <a:r>
              <a:rPr lang="en-US" dirty="0"/>
              <a:t> with subscripts ranging from 0 to 9 </a:t>
            </a:r>
            <a:endParaRPr lang="en-CA" dirty="0"/>
          </a:p>
          <a:p>
            <a:pPr lvl="1"/>
            <a:r>
              <a:rPr lang="en-US" dirty="0"/>
              <a:t>There are 10*</a:t>
            </a:r>
            <a:r>
              <a:rPr lang="en-US" dirty="0" err="1"/>
              <a:t>sizeof</a:t>
            </a:r>
            <a:r>
              <a:rPr lang="en-US" dirty="0"/>
              <a:t>(int) bytes of memory reserved for this array.</a:t>
            </a:r>
          </a:p>
          <a:p>
            <a:pPr lvl="1"/>
            <a:r>
              <a:rPr lang="en-CA" dirty="0"/>
              <a:t>You can use a[0]=10; x=a[2]; a[3]=a[2]; </a:t>
            </a:r>
            <a:r>
              <a:rPr lang="en-CA" dirty="0" err="1"/>
              <a:t>etc</a:t>
            </a:r>
            <a:r>
              <a:rPr lang="en-CA" dirty="0"/>
              <a:t>…</a:t>
            </a:r>
            <a:endParaRPr lang="en-US" dirty="0"/>
          </a:p>
          <a:p>
            <a:pPr lvl="1"/>
            <a:r>
              <a:rPr lang="en-US" dirty="0"/>
              <a:t>You can use </a:t>
            </a:r>
            <a:r>
              <a:rPr lang="en-US" dirty="0" err="1"/>
              <a:t>scanf</a:t>
            </a:r>
            <a:r>
              <a:rPr lang="en-US" dirty="0"/>
              <a:t>("%</a:t>
            </a:r>
            <a:r>
              <a:rPr lang="en-US" dirty="0" err="1"/>
              <a:t>d",&amp;a</a:t>
            </a:r>
            <a:r>
              <a:rPr lang="en-US" dirty="0"/>
              <a:t>[3]);</a:t>
            </a:r>
            <a:endParaRPr lang="en-CA" dirty="0"/>
          </a:p>
          <a:p>
            <a:pPr lvl="1"/>
            <a:endParaRPr lang="en-CA" dirty="0"/>
          </a:p>
        </p:txBody>
      </p:sp>
      <p:pic>
        <p:nvPicPr>
          <p:cNvPr id="5" name="Picture 4">
            <a:extLst>
              <a:ext uri="{FF2B5EF4-FFF2-40B4-BE49-F238E27FC236}">
                <a16:creationId xmlns:a16="http://schemas.microsoft.com/office/drawing/2014/main" id="{A5BD3FDE-9C94-4392-8B58-14B8202E5418}"/>
              </a:ext>
            </a:extLst>
          </p:cNvPr>
          <p:cNvPicPr>
            <a:picLocks noChangeAspect="1"/>
          </p:cNvPicPr>
          <p:nvPr/>
        </p:nvPicPr>
        <p:blipFill>
          <a:blip r:embed="rId2"/>
          <a:stretch>
            <a:fillRect/>
          </a:stretch>
        </p:blipFill>
        <p:spPr>
          <a:xfrm>
            <a:off x="5526244" y="2076300"/>
            <a:ext cx="6562725" cy="762000"/>
          </a:xfrm>
          <a:prstGeom prst="rect">
            <a:avLst/>
          </a:prstGeom>
        </p:spPr>
      </p:pic>
    </p:spTree>
    <p:extLst>
      <p:ext uri="{BB962C8B-B14F-4D97-AF65-F5344CB8AC3E}">
        <p14:creationId xmlns:p14="http://schemas.microsoft.com/office/powerpoint/2010/main" val="1536209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1549E-279C-4182-A511-A0A07558DB27}"/>
              </a:ext>
            </a:extLst>
          </p:cNvPr>
          <p:cNvSpPr>
            <a:spLocks noGrp="1"/>
          </p:cNvSpPr>
          <p:nvPr>
            <p:ph type="title"/>
          </p:nvPr>
        </p:nvSpPr>
        <p:spPr>
          <a:xfrm>
            <a:off x="466722" y="586855"/>
            <a:ext cx="3201366" cy="3387497"/>
          </a:xfrm>
        </p:spPr>
        <p:txBody>
          <a:bodyPr anchor="b">
            <a:normAutofit/>
          </a:bodyPr>
          <a:lstStyle/>
          <a:p>
            <a:pPr algn="ctr"/>
            <a:r>
              <a:rPr lang="en-US" sz="4000" dirty="0">
                <a:solidFill>
                  <a:srgbClr val="FFFFFF"/>
                </a:solidFill>
              </a:rPr>
              <a:t>Constants </a:t>
            </a:r>
            <a:r>
              <a:rPr lang="en-US" sz="4000" dirty="0">
                <a:solidFill>
                  <a:srgbClr val="FFFFFF"/>
                </a:solidFill>
                <a:sym typeface="Wingdings" panose="05000000000000000000" pitchFamily="2" charset="2"/>
              </a:rPr>
              <a:t> Arrays</a:t>
            </a:r>
            <a:endParaRPr lang="en-CA" sz="4000" dirty="0">
              <a:solidFill>
                <a:srgbClr val="FFFFFF"/>
              </a:solidFill>
            </a:endParaRPr>
          </a:p>
        </p:txBody>
      </p:sp>
      <p:sp>
        <p:nvSpPr>
          <p:cNvPr id="3" name="Content Placeholder 2">
            <a:extLst>
              <a:ext uri="{FF2B5EF4-FFF2-40B4-BE49-F238E27FC236}">
                <a16:creationId xmlns:a16="http://schemas.microsoft.com/office/drawing/2014/main" id="{DC6A2805-FC7E-4A04-A1D1-4654ED79F07C}"/>
              </a:ext>
            </a:extLst>
          </p:cNvPr>
          <p:cNvSpPr>
            <a:spLocks noGrp="1"/>
          </p:cNvSpPr>
          <p:nvPr>
            <p:ph idx="1"/>
          </p:nvPr>
        </p:nvSpPr>
        <p:spPr>
          <a:xfrm>
            <a:off x="4810259" y="649480"/>
            <a:ext cx="6555347" cy="5546047"/>
          </a:xfrm>
        </p:spPr>
        <p:txBody>
          <a:bodyPr anchor="ctr">
            <a:normAutofit/>
          </a:bodyPr>
          <a:lstStyle/>
          <a:p>
            <a:r>
              <a:rPr lang="en-US" sz="2000"/>
              <a:t>It is useful to define arrays using constants:</a:t>
            </a:r>
          </a:p>
          <a:p>
            <a:pPr lvl="1"/>
            <a:r>
              <a:rPr lang="en-US" sz="2000"/>
              <a:t>#define MONTHS 12 //defining constant in C</a:t>
            </a:r>
          </a:p>
          <a:p>
            <a:pPr lvl="1"/>
            <a:r>
              <a:rPr lang="en-US" sz="2000"/>
              <a:t>int array [MONTHS]; //using constant to create array.</a:t>
            </a:r>
          </a:p>
          <a:p>
            <a:r>
              <a:rPr lang="en-US" sz="2000"/>
              <a:t> However, in ANSI C, you cannot:</a:t>
            </a:r>
          </a:p>
          <a:p>
            <a:pPr marL="457200" lvl="1" indent="0">
              <a:buNone/>
            </a:pPr>
            <a:r>
              <a:rPr lang="pt-BR" sz="2000"/>
              <a:t>int n;</a:t>
            </a:r>
          </a:p>
          <a:p>
            <a:pPr marL="457200" lvl="1" indent="0">
              <a:buNone/>
            </a:pPr>
            <a:r>
              <a:rPr lang="pt-BR" sz="2000"/>
              <a:t> scanf(“%d”, &amp;n); </a:t>
            </a:r>
          </a:p>
          <a:p>
            <a:pPr marL="457200" lvl="1" indent="0">
              <a:buNone/>
            </a:pPr>
            <a:r>
              <a:rPr lang="pt-BR" sz="2000"/>
              <a:t>int array[n]; </a:t>
            </a:r>
          </a:p>
          <a:p>
            <a:r>
              <a:rPr lang="en-US" sz="2000"/>
              <a:t> In GNU C, the variable length array is allowed. </a:t>
            </a:r>
            <a:endParaRPr lang="pt-BR" sz="2000"/>
          </a:p>
          <a:p>
            <a:r>
              <a:rPr lang="en-US" sz="2000"/>
              <a:t>In ANSI C, the handling of variable length array is more complicated. </a:t>
            </a:r>
            <a:endParaRPr lang="en-CA" sz="2000"/>
          </a:p>
        </p:txBody>
      </p:sp>
    </p:spTree>
    <p:extLst>
      <p:ext uri="{BB962C8B-B14F-4D97-AF65-F5344CB8AC3E}">
        <p14:creationId xmlns:p14="http://schemas.microsoft.com/office/powerpoint/2010/main" val="4850325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08F87-D94C-4C0A-9AFD-7D7C451D6623}"/>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Array-Bounds Checking</a:t>
            </a:r>
          </a:p>
        </p:txBody>
      </p:sp>
      <p:sp>
        <p:nvSpPr>
          <p:cNvPr id="3" name="Content Placeholder 2">
            <a:extLst>
              <a:ext uri="{FF2B5EF4-FFF2-40B4-BE49-F238E27FC236}">
                <a16:creationId xmlns:a16="http://schemas.microsoft.com/office/drawing/2014/main" id="{14CB04D5-7A1A-4465-BFFC-1BE992A7C3B8}"/>
              </a:ext>
            </a:extLst>
          </p:cNvPr>
          <p:cNvSpPr>
            <a:spLocks noGrp="1"/>
          </p:cNvSpPr>
          <p:nvPr>
            <p:ph idx="1"/>
          </p:nvPr>
        </p:nvSpPr>
        <p:spPr>
          <a:xfrm>
            <a:off x="4810259" y="649480"/>
            <a:ext cx="6555347" cy="5546047"/>
          </a:xfrm>
        </p:spPr>
        <p:txBody>
          <a:bodyPr anchor="ctr">
            <a:normAutofit/>
          </a:bodyPr>
          <a:lstStyle/>
          <a:p>
            <a:r>
              <a:rPr lang="en-US" sz="2000"/>
              <a:t> C, unlike many languages, does NOT check array bounds subscripts during:</a:t>
            </a:r>
          </a:p>
          <a:p>
            <a:pPr lvl="1"/>
            <a:r>
              <a:rPr lang="en-US" sz="2000"/>
              <a:t>Compilation (some C compilers will check literals)</a:t>
            </a:r>
          </a:p>
          <a:p>
            <a:pPr lvl="1"/>
            <a:r>
              <a:rPr lang="en-US" sz="2000"/>
              <a:t>Runtime (bounds are never checked) </a:t>
            </a:r>
          </a:p>
          <a:p>
            <a:r>
              <a:rPr lang="en-US" sz="2000"/>
              <a:t> If you access off the ends of any array, it will calculate the address it expects the data to be at, and then attempts to use it anyways </a:t>
            </a:r>
          </a:p>
          <a:p>
            <a:pPr lvl="1"/>
            <a:r>
              <a:rPr lang="en-CA" sz="2000"/>
              <a:t>You may get “something…”</a:t>
            </a:r>
            <a:endParaRPr lang="en-US" sz="2000"/>
          </a:p>
          <a:p>
            <a:pPr lvl="1"/>
            <a:r>
              <a:rPr lang="en-US" sz="2000"/>
              <a:t>OR you may get a memory exception (segmentation fault, bus error, core dump error).</a:t>
            </a:r>
          </a:p>
          <a:p>
            <a:r>
              <a:rPr lang="en-US" sz="2000"/>
              <a:t>It is the programmer’s responsibility to ensure that their programs are correctly written and debugged! </a:t>
            </a:r>
          </a:p>
          <a:p>
            <a:pPr lvl="1"/>
            <a:r>
              <a:rPr lang="en-US" sz="2000"/>
              <a:t>This does have some advantages but it does give you all the rope you need to hang yourself!</a:t>
            </a:r>
            <a:endParaRPr lang="en-CA" sz="2000"/>
          </a:p>
        </p:txBody>
      </p:sp>
    </p:spTree>
    <p:extLst>
      <p:ext uri="{BB962C8B-B14F-4D97-AF65-F5344CB8AC3E}">
        <p14:creationId xmlns:p14="http://schemas.microsoft.com/office/powerpoint/2010/main" val="3534019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659C-F9BE-4EF0-991E-037FEDDF4C5A}"/>
              </a:ext>
            </a:extLst>
          </p:cNvPr>
          <p:cNvSpPr>
            <a:spLocks noGrp="1"/>
          </p:cNvSpPr>
          <p:nvPr>
            <p:ph type="title"/>
          </p:nvPr>
        </p:nvSpPr>
        <p:spPr/>
        <p:txBody>
          <a:bodyPr/>
          <a:lstStyle/>
          <a:p>
            <a:r>
              <a:rPr lang="en-US"/>
              <a:t>Locks Using TS – Visualized – 1 </a:t>
            </a:r>
            <a:endParaRPr lang="en-CA" dirty="0"/>
          </a:p>
        </p:txBody>
      </p:sp>
      <p:sp>
        <p:nvSpPr>
          <p:cNvPr id="3" name="Content Placeholder 2">
            <a:extLst>
              <a:ext uri="{FF2B5EF4-FFF2-40B4-BE49-F238E27FC236}">
                <a16:creationId xmlns:a16="http://schemas.microsoft.com/office/drawing/2014/main" id="{E75277CC-5CC5-454C-A7A4-FF821EF1D18D}"/>
              </a:ext>
            </a:extLst>
          </p:cNvPr>
          <p:cNvSpPr>
            <a:spLocks noGrp="1"/>
          </p:cNvSpPr>
          <p:nvPr>
            <p:ph idx="1"/>
          </p:nvPr>
        </p:nvSpPr>
        <p:spPr>
          <a:xfrm>
            <a:off x="838200" y="1825625"/>
            <a:ext cx="11149668" cy="875630"/>
          </a:xfrm>
        </p:spPr>
        <p:txBody>
          <a:bodyPr/>
          <a:lstStyle/>
          <a:p>
            <a:pPr marL="0" indent="0" algn="ctr">
              <a:buNone/>
            </a:pPr>
            <a:r>
              <a:rPr lang="en-US"/>
              <a:t>Two processes, p1 and p2, share a lock, implemented using a TS instruction on a shared variable x. R1 is a register of p1 and R2 is a register of p2</a:t>
            </a:r>
            <a:endParaRPr lang="en-CA" dirty="0"/>
          </a:p>
        </p:txBody>
      </p:sp>
      <p:pic>
        <p:nvPicPr>
          <p:cNvPr id="5" name="Picture 4">
            <a:extLst>
              <a:ext uri="{FF2B5EF4-FFF2-40B4-BE49-F238E27FC236}">
                <a16:creationId xmlns:a16="http://schemas.microsoft.com/office/drawing/2014/main" id="{1906A286-A0FD-48BB-BFB1-8927BE4E2A0E}"/>
              </a:ext>
            </a:extLst>
          </p:cNvPr>
          <p:cNvPicPr>
            <a:picLocks noChangeAspect="1"/>
          </p:cNvPicPr>
          <p:nvPr/>
        </p:nvPicPr>
        <p:blipFill>
          <a:blip r:embed="rId2"/>
          <a:stretch>
            <a:fillRect/>
          </a:stretch>
        </p:blipFill>
        <p:spPr>
          <a:xfrm>
            <a:off x="1276350" y="3269347"/>
            <a:ext cx="9639300" cy="2114550"/>
          </a:xfrm>
          <a:prstGeom prst="rect">
            <a:avLst/>
          </a:prstGeom>
        </p:spPr>
      </p:pic>
    </p:spTree>
    <p:extLst>
      <p:ext uri="{BB962C8B-B14F-4D97-AF65-F5344CB8AC3E}">
        <p14:creationId xmlns:p14="http://schemas.microsoft.com/office/powerpoint/2010/main" val="4097472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E371CA-7D3C-4BC5-A8DC-2D6A5FA9007A}"/>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Initializing Arrays</a:t>
            </a:r>
          </a:p>
        </p:txBody>
      </p:sp>
      <p:sp>
        <p:nvSpPr>
          <p:cNvPr id="3" name="Content Placeholder 2">
            <a:extLst>
              <a:ext uri="{FF2B5EF4-FFF2-40B4-BE49-F238E27FC236}">
                <a16:creationId xmlns:a16="http://schemas.microsoft.com/office/drawing/2014/main" id="{0C1D5D88-12F8-4039-BA00-DD6C46ACA879}"/>
              </a:ext>
            </a:extLst>
          </p:cNvPr>
          <p:cNvSpPr>
            <a:spLocks noGrp="1"/>
          </p:cNvSpPr>
          <p:nvPr>
            <p:ph idx="1"/>
          </p:nvPr>
        </p:nvSpPr>
        <p:spPr>
          <a:xfrm>
            <a:off x="4810259" y="649480"/>
            <a:ext cx="6555347" cy="5546047"/>
          </a:xfrm>
        </p:spPr>
        <p:txBody>
          <a:bodyPr anchor="ctr">
            <a:normAutofit/>
          </a:bodyPr>
          <a:lstStyle/>
          <a:p>
            <a:r>
              <a:rPr lang="en-US" sz="2000"/>
              <a:t>Initialization of arrays can be done by a comma separated list following its definition:</a:t>
            </a:r>
          </a:p>
          <a:p>
            <a:pPr marL="457200" lvl="1" indent="0">
              <a:buNone/>
            </a:pPr>
            <a:r>
              <a:rPr lang="en-US" sz="2000"/>
              <a:t>array [4] = { 100, 200, 300, 400 }; </a:t>
            </a:r>
          </a:p>
          <a:p>
            <a:r>
              <a:rPr lang="en-US" sz="2000"/>
              <a:t>The line of code above is just like:</a:t>
            </a:r>
          </a:p>
          <a:p>
            <a:pPr marL="457200" lvl="1" indent="0">
              <a:buNone/>
            </a:pPr>
            <a:r>
              <a:rPr lang="en-US" sz="2000"/>
              <a:t>int array [4];</a:t>
            </a:r>
          </a:p>
          <a:p>
            <a:pPr marL="457200" lvl="1" indent="0">
              <a:buNone/>
            </a:pPr>
            <a:r>
              <a:rPr lang="en-US" sz="2000"/>
              <a:t> array[0] = 100; </a:t>
            </a:r>
          </a:p>
          <a:p>
            <a:pPr marL="457200" lvl="1" indent="0">
              <a:buNone/>
            </a:pPr>
            <a:r>
              <a:rPr lang="en-US" sz="2000"/>
              <a:t>array[1] = 200; </a:t>
            </a:r>
          </a:p>
          <a:p>
            <a:pPr marL="457200" lvl="1" indent="0">
              <a:buNone/>
            </a:pPr>
            <a:r>
              <a:rPr lang="en-US" sz="2000"/>
              <a:t>array[2] = 300; </a:t>
            </a:r>
          </a:p>
          <a:p>
            <a:pPr marL="457200" lvl="1" indent="0">
              <a:buNone/>
            </a:pPr>
            <a:r>
              <a:rPr lang="en-US" sz="2000"/>
              <a:t>array[3] = 400;</a:t>
            </a:r>
          </a:p>
          <a:p>
            <a:r>
              <a:rPr lang="en-US" sz="2000"/>
              <a:t>Alternatively, you can let the compiler figure out the size:</a:t>
            </a:r>
          </a:p>
          <a:p>
            <a:pPr lvl="1"/>
            <a:r>
              <a:rPr lang="en-CA" sz="2000"/>
              <a:t>int array[] = { 100, 200, 300, 400};  //The size is 4 here but we did not input it the compiler is smart enough to figure it out.</a:t>
            </a:r>
          </a:p>
        </p:txBody>
      </p:sp>
    </p:spTree>
    <p:extLst>
      <p:ext uri="{BB962C8B-B14F-4D97-AF65-F5344CB8AC3E}">
        <p14:creationId xmlns:p14="http://schemas.microsoft.com/office/powerpoint/2010/main" val="2985723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BBF6-0983-4E8B-A0A1-398BD46C7F1D}"/>
              </a:ext>
            </a:extLst>
          </p:cNvPr>
          <p:cNvSpPr>
            <a:spLocks noGrp="1"/>
          </p:cNvSpPr>
          <p:nvPr>
            <p:ph type="title"/>
          </p:nvPr>
        </p:nvSpPr>
        <p:spPr/>
        <p:txBody>
          <a:bodyPr/>
          <a:lstStyle/>
          <a:p>
            <a:r>
              <a:rPr lang="en-US" dirty="0"/>
              <a:t>Simple Array Example</a:t>
            </a:r>
            <a:endParaRPr lang="en-CA" dirty="0"/>
          </a:p>
        </p:txBody>
      </p:sp>
      <p:sp>
        <p:nvSpPr>
          <p:cNvPr id="4" name="TextBox 3">
            <a:extLst>
              <a:ext uri="{FF2B5EF4-FFF2-40B4-BE49-F238E27FC236}">
                <a16:creationId xmlns:a16="http://schemas.microsoft.com/office/drawing/2014/main" id="{525B10BC-BAE3-4129-B8E4-7259153D65D5}"/>
              </a:ext>
            </a:extLst>
          </p:cNvPr>
          <p:cNvSpPr txBox="1"/>
          <p:nvPr/>
        </p:nvSpPr>
        <p:spPr>
          <a:xfrm>
            <a:off x="1337346" y="1942357"/>
            <a:ext cx="10016454" cy="3970318"/>
          </a:xfrm>
          <a:prstGeom prst="rect">
            <a:avLst/>
          </a:prstGeom>
          <a:blipFill>
            <a:blip r:embed="rId2"/>
            <a:tile tx="0" ty="0" sx="100000" sy="100000" flip="none" algn="tl"/>
          </a:blipFill>
        </p:spPr>
        <p:txBody>
          <a:bodyPr wrap="square" rtlCol="0">
            <a:spAutoFit/>
          </a:bodyPr>
          <a:lstStyle/>
          <a:p>
            <a:r>
              <a:rPr lang="en-US" dirty="0"/>
              <a:t>#include &lt;</a:t>
            </a:r>
            <a:r>
              <a:rPr lang="en-US" dirty="0" err="1"/>
              <a:t>stdio.h</a:t>
            </a:r>
            <a:r>
              <a:rPr lang="en-US" dirty="0"/>
              <a:t>&gt;</a:t>
            </a:r>
          </a:p>
          <a:p>
            <a:r>
              <a:rPr lang="en-US" dirty="0"/>
              <a:t> int main() {</a:t>
            </a:r>
          </a:p>
          <a:p>
            <a:r>
              <a:rPr lang="en-US" dirty="0"/>
              <a:t> float expenses[12]={10.3, 9, 7.5, 4.3, 10.5, 7.5, 7.5, 8, 9.9, 10.2, 11.5, 7.8};</a:t>
            </a:r>
          </a:p>
          <a:p>
            <a:r>
              <a:rPr lang="en-US" dirty="0"/>
              <a:t> int </a:t>
            </a:r>
            <a:r>
              <a:rPr lang="en-US" dirty="0" err="1"/>
              <a:t>count,month</a:t>
            </a:r>
            <a:r>
              <a:rPr lang="en-US" dirty="0"/>
              <a:t>; </a:t>
            </a:r>
          </a:p>
          <a:p>
            <a:r>
              <a:rPr lang="en-US" dirty="0"/>
              <a:t>float total; </a:t>
            </a:r>
          </a:p>
          <a:p>
            <a:r>
              <a:rPr lang="en-US" dirty="0"/>
              <a:t>for (month=0, total=0.0; month &lt; 12; month++) {</a:t>
            </a:r>
          </a:p>
          <a:p>
            <a:r>
              <a:rPr lang="en-US" dirty="0"/>
              <a:t> 	total+=expenses[month];</a:t>
            </a:r>
          </a:p>
          <a:p>
            <a:r>
              <a:rPr lang="en-US" dirty="0"/>
              <a:t> } </a:t>
            </a:r>
          </a:p>
          <a:p>
            <a:r>
              <a:rPr lang="en-US" dirty="0"/>
              <a:t>for (count=0; count &lt; 12; count++) {</a:t>
            </a:r>
          </a:p>
          <a:p>
            <a:r>
              <a:rPr lang="en-US" dirty="0"/>
              <a:t>	</a:t>
            </a:r>
            <a:r>
              <a:rPr lang="en-US" dirty="0" err="1"/>
              <a:t>printf</a:t>
            </a:r>
            <a:r>
              <a:rPr lang="en-US" dirty="0"/>
              <a:t> ("Month %d = %.2f K$\n", count+1, expenses[count]);</a:t>
            </a:r>
          </a:p>
          <a:p>
            <a:r>
              <a:rPr lang="en-US" dirty="0"/>
              <a:t>	 </a:t>
            </a:r>
            <a:r>
              <a:rPr lang="en-US" dirty="0" err="1"/>
              <a:t>printf</a:t>
            </a:r>
            <a:r>
              <a:rPr lang="en-US" dirty="0"/>
              <a:t>("Total = %.2f K$, Average = %.2f K$\n", total, total/12); </a:t>
            </a:r>
          </a:p>
          <a:p>
            <a:r>
              <a:rPr lang="en-US" dirty="0"/>
              <a:t>}</a:t>
            </a:r>
          </a:p>
          <a:p>
            <a:r>
              <a:rPr lang="en-US" dirty="0"/>
              <a:t>return 0; </a:t>
            </a:r>
          </a:p>
          <a:p>
            <a:r>
              <a:rPr lang="en-US" dirty="0"/>
              <a:t>}</a:t>
            </a:r>
            <a:endParaRPr lang="en-CA" dirty="0"/>
          </a:p>
        </p:txBody>
      </p:sp>
    </p:spTree>
    <p:extLst>
      <p:ext uri="{BB962C8B-B14F-4D97-AF65-F5344CB8AC3E}">
        <p14:creationId xmlns:p14="http://schemas.microsoft.com/office/powerpoint/2010/main" val="15507175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F98E-9815-4E38-BEEF-A6B9804AD2DB}"/>
              </a:ext>
            </a:extLst>
          </p:cNvPr>
          <p:cNvSpPr>
            <a:spLocks noGrp="1"/>
          </p:cNvSpPr>
          <p:nvPr>
            <p:ph type="title"/>
          </p:nvPr>
        </p:nvSpPr>
        <p:spPr/>
        <p:txBody>
          <a:bodyPr/>
          <a:lstStyle/>
          <a:p>
            <a:r>
              <a:rPr lang="en-CA" dirty="0"/>
              <a:t>Multidimensional Arrays</a:t>
            </a:r>
          </a:p>
        </p:txBody>
      </p:sp>
      <p:sp>
        <p:nvSpPr>
          <p:cNvPr id="3" name="Content Placeholder 2">
            <a:extLst>
              <a:ext uri="{FF2B5EF4-FFF2-40B4-BE49-F238E27FC236}">
                <a16:creationId xmlns:a16="http://schemas.microsoft.com/office/drawing/2014/main" id="{3EE922E7-75EE-46CD-BB65-C3A26ACC2F9F}"/>
              </a:ext>
            </a:extLst>
          </p:cNvPr>
          <p:cNvSpPr>
            <a:spLocks noGrp="1"/>
          </p:cNvSpPr>
          <p:nvPr>
            <p:ph idx="1"/>
          </p:nvPr>
        </p:nvSpPr>
        <p:spPr/>
        <p:txBody>
          <a:bodyPr/>
          <a:lstStyle/>
          <a:p>
            <a:r>
              <a:rPr lang="en-US" dirty="0"/>
              <a:t>Arrays in C can have virtually as many dimensions as you want.</a:t>
            </a:r>
          </a:p>
          <a:p>
            <a:r>
              <a:rPr lang="en-US" dirty="0"/>
              <a:t>Definition is accomplished by adding additional subscripts when it is defined.</a:t>
            </a:r>
          </a:p>
          <a:p>
            <a:r>
              <a:rPr lang="en-CA" dirty="0"/>
              <a:t>For example:</a:t>
            </a:r>
            <a:endParaRPr lang="en-US" dirty="0"/>
          </a:p>
          <a:p>
            <a:pPr lvl="1"/>
            <a:r>
              <a:rPr lang="en-CA" dirty="0"/>
              <a:t>int a [4] [3] ;</a:t>
            </a:r>
            <a:endParaRPr lang="en-US" dirty="0"/>
          </a:p>
          <a:p>
            <a:pPr lvl="2"/>
            <a:r>
              <a:rPr lang="en-US" dirty="0"/>
              <a:t>Defines a two dimensional array </a:t>
            </a:r>
          </a:p>
          <a:p>
            <a:pPr lvl="2"/>
            <a:r>
              <a:rPr lang="en-US" dirty="0"/>
              <a:t>a is an array of int[3]; </a:t>
            </a:r>
          </a:p>
          <a:p>
            <a:r>
              <a:rPr lang="en-US" dirty="0"/>
              <a:t>In memory it looks like this:</a:t>
            </a:r>
          </a:p>
          <a:p>
            <a:endParaRPr lang="en-CA" dirty="0"/>
          </a:p>
        </p:txBody>
      </p:sp>
      <p:pic>
        <p:nvPicPr>
          <p:cNvPr id="5" name="Picture 4">
            <a:extLst>
              <a:ext uri="{FF2B5EF4-FFF2-40B4-BE49-F238E27FC236}">
                <a16:creationId xmlns:a16="http://schemas.microsoft.com/office/drawing/2014/main" id="{3A22D8D4-DBCD-403B-8BAE-6EA0D14BDD7A}"/>
              </a:ext>
            </a:extLst>
          </p:cNvPr>
          <p:cNvPicPr>
            <a:picLocks noChangeAspect="1"/>
          </p:cNvPicPr>
          <p:nvPr/>
        </p:nvPicPr>
        <p:blipFill>
          <a:blip r:embed="rId2"/>
          <a:stretch>
            <a:fillRect/>
          </a:stretch>
        </p:blipFill>
        <p:spPr>
          <a:xfrm>
            <a:off x="5544892" y="4735729"/>
            <a:ext cx="4774764" cy="1117498"/>
          </a:xfrm>
          <a:prstGeom prst="rect">
            <a:avLst/>
          </a:prstGeom>
        </p:spPr>
      </p:pic>
    </p:spTree>
    <p:extLst>
      <p:ext uri="{BB962C8B-B14F-4D97-AF65-F5344CB8AC3E}">
        <p14:creationId xmlns:p14="http://schemas.microsoft.com/office/powerpoint/2010/main" val="2233290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37028-E746-45EB-BDEB-D116C058319C}"/>
              </a:ext>
            </a:extLst>
          </p:cNvPr>
          <p:cNvSpPr>
            <a:spLocks noGrp="1"/>
          </p:cNvSpPr>
          <p:nvPr>
            <p:ph type="title"/>
          </p:nvPr>
        </p:nvSpPr>
        <p:spPr>
          <a:xfrm>
            <a:off x="466722" y="586855"/>
            <a:ext cx="3201366" cy="3387497"/>
          </a:xfrm>
        </p:spPr>
        <p:txBody>
          <a:bodyPr anchor="b">
            <a:normAutofit/>
          </a:bodyPr>
          <a:lstStyle/>
          <a:p>
            <a:pPr algn="r"/>
            <a:r>
              <a:rPr lang="en-US" sz="3100">
                <a:solidFill>
                  <a:srgbClr val="FFFFFF"/>
                </a:solidFill>
              </a:rPr>
              <a:t>Initializing Multidimensional Arrays</a:t>
            </a:r>
            <a:endParaRPr lang="en-CA" sz="3100">
              <a:solidFill>
                <a:srgbClr val="FFFFFF"/>
              </a:solidFill>
            </a:endParaRPr>
          </a:p>
        </p:txBody>
      </p:sp>
      <p:sp>
        <p:nvSpPr>
          <p:cNvPr id="3" name="Content Placeholder 2">
            <a:extLst>
              <a:ext uri="{FF2B5EF4-FFF2-40B4-BE49-F238E27FC236}">
                <a16:creationId xmlns:a16="http://schemas.microsoft.com/office/drawing/2014/main" id="{A5146321-7B02-4EFD-B869-77C8950DF478}"/>
              </a:ext>
            </a:extLst>
          </p:cNvPr>
          <p:cNvSpPr>
            <a:spLocks noGrp="1"/>
          </p:cNvSpPr>
          <p:nvPr>
            <p:ph idx="1"/>
          </p:nvPr>
        </p:nvSpPr>
        <p:spPr>
          <a:xfrm>
            <a:off x="4810259" y="649480"/>
            <a:ext cx="6555347" cy="5546047"/>
          </a:xfrm>
        </p:spPr>
        <p:txBody>
          <a:bodyPr anchor="ctr">
            <a:normAutofit/>
          </a:bodyPr>
          <a:lstStyle/>
          <a:p>
            <a:pPr marL="0" indent="0">
              <a:buNone/>
            </a:pPr>
            <a:r>
              <a:rPr lang="en-CA" sz="2000"/>
              <a:t>int a[4] [3] = { 1, 2, 3, 4, 5, 6, 7, 8, 9, 10, 11, 12 };</a:t>
            </a:r>
          </a:p>
          <a:p>
            <a:pPr marL="0" indent="0">
              <a:buNone/>
            </a:pPr>
            <a:r>
              <a:rPr lang="en-CA" sz="2000" b="1"/>
              <a:t>This is Equivalent to:</a:t>
            </a:r>
          </a:p>
          <a:p>
            <a:pPr marL="0" indent="0">
              <a:buNone/>
            </a:pPr>
            <a:r>
              <a:rPr lang="pt-BR" sz="2000"/>
              <a:t>a[0][0] = 1;</a:t>
            </a:r>
          </a:p>
          <a:p>
            <a:pPr marL="0" indent="0">
              <a:buNone/>
            </a:pPr>
            <a:r>
              <a:rPr lang="pt-BR" sz="2000"/>
              <a:t> a[0][1] = 2;</a:t>
            </a:r>
          </a:p>
          <a:p>
            <a:pPr marL="0" indent="0">
              <a:buNone/>
            </a:pPr>
            <a:r>
              <a:rPr lang="pt-BR" sz="2000"/>
              <a:t> a[0][2] = 3;</a:t>
            </a:r>
          </a:p>
          <a:p>
            <a:pPr marL="0" indent="0">
              <a:buNone/>
            </a:pPr>
            <a:r>
              <a:rPr lang="pt-BR" sz="2000"/>
              <a:t> a[1][0] = 4; </a:t>
            </a:r>
          </a:p>
          <a:p>
            <a:pPr marL="0" indent="0">
              <a:buNone/>
            </a:pPr>
            <a:r>
              <a:rPr lang="pt-BR" sz="2000"/>
              <a:t>... a[3][2] = 12;</a:t>
            </a:r>
            <a:endParaRPr lang="en-CA" sz="2000"/>
          </a:p>
        </p:txBody>
      </p:sp>
    </p:spTree>
    <p:extLst>
      <p:ext uri="{BB962C8B-B14F-4D97-AF65-F5344CB8AC3E}">
        <p14:creationId xmlns:p14="http://schemas.microsoft.com/office/powerpoint/2010/main" val="1836180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65736-C244-41D4-A4C5-B5332A5F0165}"/>
              </a:ext>
            </a:extLst>
          </p:cNvPr>
          <p:cNvSpPr>
            <a:spLocks noGrp="1"/>
          </p:cNvSpPr>
          <p:nvPr>
            <p:ph type="title"/>
          </p:nvPr>
        </p:nvSpPr>
        <p:spPr/>
        <p:txBody>
          <a:bodyPr/>
          <a:lstStyle/>
          <a:p>
            <a:r>
              <a:rPr lang="en-US" dirty="0"/>
              <a:t>Initializing Multidimensional Arrays Example</a:t>
            </a:r>
            <a:endParaRPr lang="en-CA" dirty="0"/>
          </a:p>
        </p:txBody>
      </p:sp>
      <p:sp>
        <p:nvSpPr>
          <p:cNvPr id="4" name="TextBox 3">
            <a:extLst>
              <a:ext uri="{FF2B5EF4-FFF2-40B4-BE49-F238E27FC236}">
                <a16:creationId xmlns:a16="http://schemas.microsoft.com/office/drawing/2014/main" id="{3001273E-A35C-4814-A182-597738DFAD61}"/>
              </a:ext>
            </a:extLst>
          </p:cNvPr>
          <p:cNvSpPr txBox="1"/>
          <p:nvPr/>
        </p:nvSpPr>
        <p:spPr>
          <a:xfrm>
            <a:off x="1233182" y="1409350"/>
            <a:ext cx="10041622" cy="5355312"/>
          </a:xfrm>
          <a:prstGeom prst="rect">
            <a:avLst/>
          </a:prstGeom>
          <a:blipFill>
            <a:blip r:embed="rId2"/>
            <a:tile tx="0" ty="0" sx="100000" sy="100000" flip="none" algn="tl"/>
          </a:blipFill>
        </p:spPr>
        <p:txBody>
          <a:bodyPr wrap="square" rtlCol="0">
            <a:spAutoFit/>
          </a:bodyPr>
          <a:lstStyle/>
          <a:p>
            <a:r>
              <a:rPr lang="en-CA" dirty="0"/>
              <a:t>#include &lt;</a:t>
            </a:r>
            <a:r>
              <a:rPr lang="en-CA" dirty="0" err="1"/>
              <a:t>stdio.h</a:t>
            </a:r>
            <a:r>
              <a:rPr lang="en-CA" dirty="0"/>
              <a:t>&gt;</a:t>
            </a:r>
          </a:p>
          <a:p>
            <a:r>
              <a:rPr lang="en-CA" dirty="0"/>
              <a:t>#include &lt;</a:t>
            </a:r>
            <a:r>
              <a:rPr lang="en-CA" dirty="0" err="1"/>
              <a:t>stdlib.h</a:t>
            </a:r>
            <a:r>
              <a:rPr lang="en-CA" dirty="0"/>
              <a:t>&gt;</a:t>
            </a:r>
          </a:p>
          <a:p>
            <a:r>
              <a:rPr lang="en-CA" dirty="0"/>
              <a:t>int main () {</a:t>
            </a:r>
          </a:p>
          <a:p>
            <a:r>
              <a:rPr lang="en-CA" dirty="0"/>
              <a:t>	int random1[8][8];</a:t>
            </a:r>
          </a:p>
          <a:p>
            <a:r>
              <a:rPr lang="en-CA" dirty="0"/>
              <a:t>	int a, b;</a:t>
            </a:r>
          </a:p>
          <a:p>
            <a:r>
              <a:rPr lang="en-CA" dirty="0"/>
              <a:t>	for (a = 0; a &lt; 8; a++){</a:t>
            </a:r>
          </a:p>
          <a:p>
            <a:r>
              <a:rPr lang="en-CA" dirty="0"/>
              <a:t>		for (b = 0; b &lt; 8; b++){</a:t>
            </a:r>
          </a:p>
          <a:p>
            <a:pPr lvl="1"/>
            <a:r>
              <a:rPr lang="en-CA" dirty="0"/>
              <a:t>			random1[a][b] = rand()%2;</a:t>
            </a:r>
          </a:p>
          <a:p>
            <a:r>
              <a:rPr lang="en-CA" dirty="0"/>
              <a:t>			for (a = 0; a &lt; 8; a++){</a:t>
            </a:r>
          </a:p>
          <a:p>
            <a:r>
              <a:rPr lang="en-CA" dirty="0"/>
              <a:t>				for (b = 0; b &lt; 8; b++){</a:t>
            </a:r>
          </a:p>
          <a:p>
            <a:r>
              <a:rPr lang="en-CA" dirty="0"/>
              <a:t>					</a:t>
            </a:r>
            <a:r>
              <a:rPr lang="en-CA" dirty="0" err="1"/>
              <a:t>printf</a:t>
            </a:r>
            <a:r>
              <a:rPr lang="en-CA" dirty="0"/>
              <a:t> ("%c " , random1[a][b] ? 'x' : 'o’);</a:t>
            </a:r>
          </a:p>
          <a:p>
            <a:r>
              <a:rPr lang="en-CA" dirty="0"/>
              <a:t>					</a:t>
            </a:r>
            <a:r>
              <a:rPr lang="en-CA" dirty="0" err="1"/>
              <a:t>printf</a:t>
            </a:r>
            <a:r>
              <a:rPr lang="en-CA" dirty="0"/>
              <a:t>("\n");</a:t>
            </a:r>
          </a:p>
          <a:p>
            <a:r>
              <a:rPr lang="en-CA" dirty="0"/>
              <a:t>				}</a:t>
            </a:r>
          </a:p>
          <a:p>
            <a:r>
              <a:rPr lang="en-CA" dirty="0"/>
              <a:t>			}</a:t>
            </a:r>
          </a:p>
          <a:p>
            <a:r>
              <a:rPr lang="en-CA" dirty="0"/>
              <a:t>		}</a:t>
            </a:r>
          </a:p>
          <a:p>
            <a:r>
              <a:rPr lang="en-CA" dirty="0"/>
              <a:t>	}</a:t>
            </a:r>
          </a:p>
          <a:p>
            <a:r>
              <a:rPr lang="en-CA" dirty="0"/>
              <a:t>	return 0;</a:t>
            </a:r>
          </a:p>
          <a:p>
            <a:r>
              <a:rPr lang="en-CA" dirty="0"/>
              <a:t>}</a:t>
            </a:r>
          </a:p>
          <a:p>
            <a:endParaRPr lang="en-CA" dirty="0"/>
          </a:p>
        </p:txBody>
      </p:sp>
    </p:spTree>
    <p:extLst>
      <p:ext uri="{BB962C8B-B14F-4D97-AF65-F5344CB8AC3E}">
        <p14:creationId xmlns:p14="http://schemas.microsoft.com/office/powerpoint/2010/main" val="3171125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980A0-052B-4AE3-BEB7-8DA896D0A664}"/>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Arrays as Function Parameters</a:t>
            </a:r>
          </a:p>
        </p:txBody>
      </p:sp>
      <p:sp>
        <p:nvSpPr>
          <p:cNvPr id="3" name="Content Placeholder 2">
            <a:extLst>
              <a:ext uri="{FF2B5EF4-FFF2-40B4-BE49-F238E27FC236}">
                <a16:creationId xmlns:a16="http://schemas.microsoft.com/office/drawing/2014/main" id="{979D74EE-6715-447D-8C60-1EA4C198D246}"/>
              </a:ext>
            </a:extLst>
          </p:cNvPr>
          <p:cNvSpPr>
            <a:spLocks noGrp="1"/>
          </p:cNvSpPr>
          <p:nvPr>
            <p:ph idx="1"/>
          </p:nvPr>
        </p:nvSpPr>
        <p:spPr>
          <a:xfrm>
            <a:off x="4810259" y="649480"/>
            <a:ext cx="6555347" cy="5546047"/>
          </a:xfrm>
        </p:spPr>
        <p:txBody>
          <a:bodyPr anchor="ctr">
            <a:normAutofit/>
          </a:bodyPr>
          <a:lstStyle/>
          <a:p>
            <a:r>
              <a:rPr lang="en-US" sz="2000"/>
              <a:t>In the following program, the array addresses (i.e., the values of the array names), are passed to the function inc_array().</a:t>
            </a:r>
          </a:p>
          <a:p>
            <a:r>
              <a:rPr lang="en-US" sz="2000"/>
              <a:t>This does not conflict with the rule that states “parameters are passed by values”</a:t>
            </a:r>
            <a:endParaRPr lang="en-CA" sz="2000"/>
          </a:p>
        </p:txBody>
      </p:sp>
    </p:spTree>
    <p:extLst>
      <p:ext uri="{BB962C8B-B14F-4D97-AF65-F5344CB8AC3E}">
        <p14:creationId xmlns:p14="http://schemas.microsoft.com/office/powerpoint/2010/main" val="453692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E55F-B25D-45C0-A958-D2213013D857}"/>
              </a:ext>
            </a:extLst>
          </p:cNvPr>
          <p:cNvSpPr>
            <a:spLocks noGrp="1"/>
          </p:cNvSpPr>
          <p:nvPr>
            <p:ph type="title"/>
          </p:nvPr>
        </p:nvSpPr>
        <p:spPr/>
        <p:txBody>
          <a:bodyPr/>
          <a:lstStyle/>
          <a:p>
            <a:r>
              <a:rPr lang="en-CA" dirty="0"/>
              <a:t>Arrays as Function Parameters Example</a:t>
            </a:r>
          </a:p>
        </p:txBody>
      </p:sp>
      <p:sp>
        <p:nvSpPr>
          <p:cNvPr id="5" name="TextBox 4">
            <a:extLst>
              <a:ext uri="{FF2B5EF4-FFF2-40B4-BE49-F238E27FC236}">
                <a16:creationId xmlns:a16="http://schemas.microsoft.com/office/drawing/2014/main" id="{9050FF77-1249-4DC9-9B1A-143C2354084A}"/>
              </a:ext>
            </a:extLst>
          </p:cNvPr>
          <p:cNvSpPr txBox="1"/>
          <p:nvPr/>
        </p:nvSpPr>
        <p:spPr>
          <a:xfrm>
            <a:off x="318782" y="1899800"/>
            <a:ext cx="4538444" cy="2031325"/>
          </a:xfrm>
          <a:prstGeom prst="rect">
            <a:avLst/>
          </a:prstGeom>
          <a:blipFill>
            <a:blip r:embed="rId2"/>
            <a:tile tx="0" ty="0" sx="100000" sy="100000" flip="none" algn="tl"/>
          </a:blipFill>
        </p:spPr>
        <p:txBody>
          <a:bodyPr wrap="square" rtlCol="0">
            <a:spAutoFit/>
          </a:bodyPr>
          <a:lstStyle/>
          <a:p>
            <a:r>
              <a:rPr lang="en-US" dirty="0"/>
              <a:t>void </a:t>
            </a:r>
            <a:r>
              <a:rPr lang="en-US" dirty="0" err="1"/>
              <a:t>inc_array</a:t>
            </a:r>
            <a:r>
              <a:rPr lang="en-US" dirty="0"/>
              <a:t>(int a[ ], int size)</a:t>
            </a:r>
          </a:p>
          <a:p>
            <a:r>
              <a:rPr lang="en-US" dirty="0"/>
              <a:t>{</a:t>
            </a:r>
          </a:p>
          <a:p>
            <a:r>
              <a:rPr lang="en-US" dirty="0"/>
              <a:t>	int </a:t>
            </a:r>
            <a:r>
              <a:rPr lang="en-US" dirty="0" err="1"/>
              <a:t>i</a:t>
            </a:r>
            <a:r>
              <a:rPr lang="en-US" dirty="0"/>
              <a:t>;</a:t>
            </a:r>
          </a:p>
          <a:p>
            <a:r>
              <a:rPr lang="en-US" dirty="0"/>
              <a:t>	for(</a:t>
            </a:r>
            <a:r>
              <a:rPr lang="en-US" dirty="0" err="1"/>
              <a:t>i</a:t>
            </a:r>
            <a:r>
              <a:rPr lang="en-US" dirty="0"/>
              <a:t>=0;i&lt;</a:t>
            </a:r>
            <a:r>
              <a:rPr lang="en-US" dirty="0" err="1"/>
              <a:t>size;i</a:t>
            </a:r>
            <a:r>
              <a:rPr lang="en-US" dirty="0"/>
              <a:t>++){</a:t>
            </a:r>
          </a:p>
          <a:p>
            <a:r>
              <a:rPr lang="en-US" dirty="0"/>
              <a:t>	a[</a:t>
            </a:r>
            <a:r>
              <a:rPr lang="en-US" dirty="0" err="1"/>
              <a:t>i</a:t>
            </a:r>
            <a:r>
              <a:rPr lang="en-US" dirty="0"/>
              <a:t>]++;</a:t>
            </a:r>
          </a:p>
          <a:p>
            <a:r>
              <a:rPr lang="en-US" dirty="0"/>
              <a:t>	}</a:t>
            </a:r>
          </a:p>
          <a:p>
            <a:r>
              <a:rPr lang="en-US" dirty="0"/>
              <a:t>}</a:t>
            </a:r>
            <a:endParaRPr lang="en-CA" dirty="0"/>
          </a:p>
        </p:txBody>
      </p:sp>
      <p:sp>
        <p:nvSpPr>
          <p:cNvPr id="6" name="TextBox 5">
            <a:extLst>
              <a:ext uri="{FF2B5EF4-FFF2-40B4-BE49-F238E27FC236}">
                <a16:creationId xmlns:a16="http://schemas.microsoft.com/office/drawing/2014/main" id="{FDA27744-F14D-4E33-8210-167A10755616}"/>
              </a:ext>
            </a:extLst>
          </p:cNvPr>
          <p:cNvSpPr txBox="1"/>
          <p:nvPr/>
        </p:nvSpPr>
        <p:spPr>
          <a:xfrm>
            <a:off x="5363360" y="1690688"/>
            <a:ext cx="7013197" cy="4247317"/>
          </a:xfrm>
          <a:prstGeom prst="rect">
            <a:avLst/>
          </a:prstGeom>
          <a:blipFill>
            <a:blip r:embed="rId2"/>
            <a:tile tx="0" ty="0" sx="100000" sy="100000" flip="none" algn="tl"/>
          </a:blipFill>
        </p:spPr>
        <p:txBody>
          <a:bodyPr wrap="square" rtlCol="0">
            <a:spAutoFit/>
          </a:bodyPr>
          <a:lstStyle/>
          <a:p>
            <a:r>
              <a:rPr lang="en-CA" dirty="0"/>
              <a:t>main()</a:t>
            </a:r>
          </a:p>
          <a:p>
            <a:r>
              <a:rPr lang="en-CA" dirty="0"/>
              <a:t>{</a:t>
            </a:r>
          </a:p>
          <a:p>
            <a:r>
              <a:rPr lang="en-CA" dirty="0"/>
              <a:t>	int test[3]={1,2,3};</a:t>
            </a:r>
          </a:p>
          <a:p>
            <a:r>
              <a:rPr lang="en-CA" dirty="0"/>
              <a:t>	int </a:t>
            </a:r>
            <a:r>
              <a:rPr lang="en-CA" dirty="0" err="1"/>
              <a:t>ary</a:t>
            </a:r>
            <a:r>
              <a:rPr lang="en-CA" dirty="0"/>
              <a:t>[4]={1,2,3,4};</a:t>
            </a:r>
          </a:p>
          <a:p>
            <a:r>
              <a:rPr lang="en-CA" dirty="0"/>
              <a:t>	int </a:t>
            </a:r>
            <a:r>
              <a:rPr lang="en-CA" dirty="0" err="1"/>
              <a:t>i</a:t>
            </a:r>
            <a:r>
              <a:rPr lang="en-CA" dirty="0"/>
              <a:t>;</a:t>
            </a:r>
          </a:p>
          <a:p>
            <a:r>
              <a:rPr lang="en-CA" dirty="0"/>
              <a:t>	</a:t>
            </a:r>
            <a:r>
              <a:rPr lang="en-CA" dirty="0" err="1"/>
              <a:t>inc_array</a:t>
            </a:r>
            <a:r>
              <a:rPr lang="en-CA" dirty="0"/>
              <a:t>(test,3);</a:t>
            </a:r>
          </a:p>
          <a:p>
            <a:r>
              <a:rPr lang="en-CA" dirty="0"/>
              <a:t>	for(</a:t>
            </a:r>
            <a:r>
              <a:rPr lang="en-CA" dirty="0" err="1"/>
              <a:t>i</a:t>
            </a:r>
            <a:r>
              <a:rPr lang="en-CA" dirty="0"/>
              <a:t>=0;i&lt;3;i++){</a:t>
            </a:r>
          </a:p>
          <a:p>
            <a:r>
              <a:rPr lang="en-CA" dirty="0"/>
              <a:t>		</a:t>
            </a:r>
            <a:r>
              <a:rPr lang="en-CA" dirty="0" err="1"/>
              <a:t>printf</a:t>
            </a:r>
            <a:r>
              <a:rPr lang="en-CA" dirty="0"/>
              <a:t>("%d\</a:t>
            </a:r>
            <a:r>
              <a:rPr lang="en-CA" dirty="0" err="1"/>
              <a:t>n",test</a:t>
            </a:r>
            <a:r>
              <a:rPr lang="en-CA" dirty="0"/>
              <a:t>[</a:t>
            </a:r>
            <a:r>
              <a:rPr lang="en-CA" dirty="0" err="1"/>
              <a:t>i</a:t>
            </a:r>
            <a:r>
              <a:rPr lang="en-CA" dirty="0"/>
              <a:t>]);</a:t>
            </a:r>
          </a:p>
          <a:p>
            <a:r>
              <a:rPr lang="en-CA" dirty="0"/>
              <a:t>		</a:t>
            </a:r>
            <a:r>
              <a:rPr lang="en-CA" dirty="0" err="1"/>
              <a:t>inc_array</a:t>
            </a:r>
            <a:r>
              <a:rPr lang="en-CA" dirty="0"/>
              <a:t>(ary,4);</a:t>
            </a:r>
          </a:p>
          <a:p>
            <a:r>
              <a:rPr lang="en-CA" dirty="0"/>
              <a:t>		for(</a:t>
            </a:r>
            <a:r>
              <a:rPr lang="en-CA" dirty="0" err="1"/>
              <a:t>i</a:t>
            </a:r>
            <a:r>
              <a:rPr lang="en-CA" dirty="0"/>
              <a:t>=0;i&lt;4;i++){</a:t>
            </a:r>
          </a:p>
          <a:p>
            <a:r>
              <a:rPr lang="en-CA" dirty="0"/>
              <a:t>			</a:t>
            </a:r>
            <a:r>
              <a:rPr lang="en-CA" dirty="0" err="1"/>
              <a:t>printf</a:t>
            </a:r>
            <a:r>
              <a:rPr lang="en-CA" dirty="0"/>
              <a:t>("%d\n",</a:t>
            </a:r>
            <a:r>
              <a:rPr lang="en-CA" dirty="0" err="1"/>
              <a:t>ary</a:t>
            </a:r>
            <a:r>
              <a:rPr lang="en-CA" dirty="0"/>
              <a:t>[</a:t>
            </a:r>
            <a:r>
              <a:rPr lang="en-CA" dirty="0" err="1"/>
              <a:t>i</a:t>
            </a:r>
            <a:r>
              <a:rPr lang="en-CA" dirty="0"/>
              <a:t>]);</a:t>
            </a:r>
          </a:p>
          <a:p>
            <a:r>
              <a:rPr lang="en-CA" dirty="0"/>
              <a:t>		}</a:t>
            </a:r>
          </a:p>
          <a:p>
            <a:r>
              <a:rPr lang="en-CA" dirty="0"/>
              <a:t>	}</a:t>
            </a:r>
          </a:p>
          <a:p>
            <a:r>
              <a:rPr lang="en-CA" dirty="0"/>
              <a:t>return 0;</a:t>
            </a:r>
          </a:p>
          <a:p>
            <a:r>
              <a:rPr lang="en-CA" dirty="0"/>
              <a:t>}</a:t>
            </a:r>
          </a:p>
        </p:txBody>
      </p:sp>
    </p:spTree>
    <p:extLst>
      <p:ext uri="{BB962C8B-B14F-4D97-AF65-F5344CB8AC3E}">
        <p14:creationId xmlns:p14="http://schemas.microsoft.com/office/powerpoint/2010/main" val="3264735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0B14-F533-42C9-A18D-F4760A2465F6}"/>
              </a:ext>
            </a:extLst>
          </p:cNvPr>
          <p:cNvSpPr>
            <a:spLocks noGrp="1"/>
          </p:cNvSpPr>
          <p:nvPr>
            <p:ph type="title"/>
          </p:nvPr>
        </p:nvSpPr>
        <p:spPr/>
        <p:txBody>
          <a:bodyPr/>
          <a:lstStyle/>
          <a:p>
            <a:r>
              <a:rPr lang="en-US" dirty="0"/>
              <a:t>Sorting Example</a:t>
            </a:r>
            <a:endParaRPr lang="en-CA" dirty="0"/>
          </a:p>
        </p:txBody>
      </p:sp>
      <p:sp>
        <p:nvSpPr>
          <p:cNvPr id="4" name="TextBox 3">
            <a:extLst>
              <a:ext uri="{FF2B5EF4-FFF2-40B4-BE49-F238E27FC236}">
                <a16:creationId xmlns:a16="http://schemas.microsoft.com/office/drawing/2014/main" id="{7ABCA1DD-F30F-44E9-BBC4-CAE5F62A3D93}"/>
              </a:ext>
            </a:extLst>
          </p:cNvPr>
          <p:cNvSpPr txBox="1"/>
          <p:nvPr/>
        </p:nvSpPr>
        <p:spPr>
          <a:xfrm>
            <a:off x="2457973" y="2046914"/>
            <a:ext cx="8321880" cy="3416320"/>
          </a:xfrm>
          <a:prstGeom prst="rect">
            <a:avLst/>
          </a:prstGeom>
          <a:blipFill>
            <a:blip r:embed="rId2"/>
            <a:tile tx="0" ty="0" sx="100000" sy="100000" flip="none" algn="tl"/>
          </a:blipFill>
        </p:spPr>
        <p:txBody>
          <a:bodyPr wrap="square" rtlCol="0">
            <a:spAutoFit/>
          </a:bodyPr>
          <a:lstStyle/>
          <a:p>
            <a:r>
              <a:rPr lang="en-CA" dirty="0"/>
              <a:t>void </a:t>
            </a:r>
            <a:r>
              <a:rPr lang="en-CA" dirty="0" err="1"/>
              <a:t>mysort</a:t>
            </a:r>
            <a:r>
              <a:rPr lang="en-CA" dirty="0"/>
              <a:t>(int a[ ],int size)</a:t>
            </a:r>
          </a:p>
          <a:p>
            <a:r>
              <a:rPr lang="en-CA" dirty="0"/>
              <a:t>{</a:t>
            </a:r>
          </a:p>
          <a:p>
            <a:r>
              <a:rPr lang="en-CA" dirty="0"/>
              <a:t>	int </a:t>
            </a:r>
            <a:r>
              <a:rPr lang="en-CA" dirty="0" err="1"/>
              <a:t>i,j,x</a:t>
            </a:r>
            <a:r>
              <a:rPr lang="en-CA" dirty="0"/>
              <a:t>;</a:t>
            </a:r>
          </a:p>
          <a:p>
            <a:r>
              <a:rPr lang="en-CA" dirty="0"/>
              <a:t>	for(</a:t>
            </a:r>
            <a:r>
              <a:rPr lang="en-CA" dirty="0" err="1"/>
              <a:t>i</a:t>
            </a:r>
            <a:r>
              <a:rPr lang="en-CA" dirty="0"/>
              <a:t>=0; </a:t>
            </a:r>
            <a:r>
              <a:rPr lang="en-CA" dirty="0" err="1"/>
              <a:t>i</a:t>
            </a:r>
            <a:r>
              <a:rPr lang="en-CA" dirty="0"/>
              <a:t>&lt;size; </a:t>
            </a:r>
            <a:r>
              <a:rPr lang="en-CA" dirty="0" err="1"/>
              <a:t>i</a:t>
            </a:r>
            <a:r>
              <a:rPr lang="en-CA" dirty="0"/>
              <a:t>++){</a:t>
            </a:r>
          </a:p>
          <a:p>
            <a:r>
              <a:rPr lang="en-CA" dirty="0"/>
              <a:t>		for(j=</a:t>
            </a:r>
            <a:r>
              <a:rPr lang="en-CA" dirty="0" err="1"/>
              <a:t>i</a:t>
            </a:r>
            <a:r>
              <a:rPr lang="en-CA" dirty="0"/>
              <a:t>; j&gt;0; j--){</a:t>
            </a:r>
          </a:p>
          <a:p>
            <a:r>
              <a:rPr lang="en-CA" dirty="0"/>
              <a:t>			if(a[ j ] &lt; a[ j-1]){</a:t>
            </a:r>
          </a:p>
          <a:p>
            <a:r>
              <a:rPr lang="en-CA" dirty="0"/>
              <a:t> 				/* Change the order of a[ j ] and a[ j-1] */</a:t>
            </a:r>
          </a:p>
          <a:p>
            <a:r>
              <a:rPr lang="en-CA" dirty="0"/>
              <a:t>			x=a[ j ];a[ j ]=a[ j-1]; a[j-1]=x;</a:t>
            </a:r>
          </a:p>
          <a:p>
            <a:r>
              <a:rPr lang="en-CA" dirty="0"/>
              <a:t>			}</a:t>
            </a:r>
          </a:p>
          <a:p>
            <a:r>
              <a:rPr lang="en-CA" dirty="0"/>
              <a:t>		}</a:t>
            </a:r>
          </a:p>
          <a:p>
            <a:r>
              <a:rPr lang="en-CA" dirty="0"/>
              <a:t>	}</a:t>
            </a:r>
          </a:p>
          <a:p>
            <a:r>
              <a:rPr lang="en-CA" dirty="0"/>
              <a:t>}</a:t>
            </a:r>
          </a:p>
        </p:txBody>
      </p:sp>
    </p:spTree>
    <p:extLst>
      <p:ext uri="{BB962C8B-B14F-4D97-AF65-F5344CB8AC3E}">
        <p14:creationId xmlns:p14="http://schemas.microsoft.com/office/powerpoint/2010/main" val="512439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481A-68AA-46C7-9538-7DF6E61A32DB}"/>
              </a:ext>
            </a:extLst>
          </p:cNvPr>
          <p:cNvSpPr>
            <a:spLocks noGrp="1"/>
          </p:cNvSpPr>
          <p:nvPr>
            <p:ph type="title"/>
          </p:nvPr>
        </p:nvSpPr>
        <p:spPr/>
        <p:txBody>
          <a:bodyPr/>
          <a:lstStyle/>
          <a:p>
            <a:r>
              <a:rPr lang="en-US" dirty="0"/>
              <a:t>Using </a:t>
            </a:r>
            <a:r>
              <a:rPr lang="en-US" dirty="0" err="1"/>
              <a:t>MySort</a:t>
            </a:r>
            <a:endParaRPr lang="en-CA" dirty="0"/>
          </a:p>
        </p:txBody>
      </p:sp>
      <p:sp>
        <p:nvSpPr>
          <p:cNvPr id="4" name="TextBox 3">
            <a:extLst>
              <a:ext uri="{FF2B5EF4-FFF2-40B4-BE49-F238E27FC236}">
                <a16:creationId xmlns:a16="http://schemas.microsoft.com/office/drawing/2014/main" id="{351B041A-2A1E-427C-951B-CBB800C3A846}"/>
              </a:ext>
            </a:extLst>
          </p:cNvPr>
          <p:cNvSpPr txBox="1"/>
          <p:nvPr/>
        </p:nvSpPr>
        <p:spPr>
          <a:xfrm>
            <a:off x="3298271" y="1816523"/>
            <a:ext cx="5595457" cy="4247317"/>
          </a:xfrm>
          <a:prstGeom prst="rect">
            <a:avLst/>
          </a:prstGeom>
          <a:blipFill>
            <a:blip r:embed="rId2"/>
            <a:tile tx="0" ty="0" sx="100000" sy="100000" flip="none" algn="tl"/>
          </a:blipFill>
        </p:spPr>
        <p:txBody>
          <a:bodyPr wrap="square" rtlCol="0">
            <a:spAutoFit/>
          </a:bodyPr>
          <a:lstStyle/>
          <a:p>
            <a:r>
              <a:rPr lang="en-CA" dirty="0"/>
              <a:t>int main()</a:t>
            </a:r>
          </a:p>
          <a:p>
            <a:r>
              <a:rPr lang="en-CA" dirty="0"/>
              <a:t>{</a:t>
            </a:r>
          </a:p>
          <a:p>
            <a:r>
              <a:rPr lang="en-CA" dirty="0"/>
              <a:t>	int </a:t>
            </a:r>
            <a:r>
              <a:rPr lang="en-CA" dirty="0" err="1"/>
              <a:t>i</a:t>
            </a:r>
            <a:r>
              <a:rPr lang="en-CA" dirty="0"/>
              <a:t>;</a:t>
            </a:r>
          </a:p>
          <a:p>
            <a:r>
              <a:rPr lang="en-CA" dirty="0"/>
              <a:t>	int tab[10] = {3,6,3,5,9,2,4,5,6,0};</a:t>
            </a:r>
          </a:p>
          <a:p>
            <a:r>
              <a:rPr lang="en-CA" dirty="0"/>
              <a:t>	for(</a:t>
            </a:r>
            <a:r>
              <a:rPr lang="en-CA" dirty="0" err="1"/>
              <a:t>i</a:t>
            </a:r>
            <a:r>
              <a:rPr lang="en-CA" dirty="0"/>
              <a:t>=0;i&lt;10;i++){</a:t>
            </a:r>
          </a:p>
          <a:p>
            <a:r>
              <a:rPr lang="en-CA" dirty="0"/>
              <a:t>		</a:t>
            </a:r>
            <a:r>
              <a:rPr lang="en-CA" dirty="0" err="1"/>
              <a:t>printf</a:t>
            </a:r>
            <a:r>
              <a:rPr lang="en-CA" dirty="0"/>
              <a:t>("%d ",tab[</a:t>
            </a:r>
            <a:r>
              <a:rPr lang="en-CA" dirty="0" err="1"/>
              <a:t>i</a:t>
            </a:r>
            <a:r>
              <a:rPr lang="en-CA" dirty="0"/>
              <a:t>]);</a:t>
            </a:r>
          </a:p>
          <a:p>
            <a:r>
              <a:rPr lang="en-CA" dirty="0"/>
              <a:t>		</a:t>
            </a:r>
            <a:r>
              <a:rPr lang="en-CA" dirty="0" err="1"/>
              <a:t>printf</a:t>
            </a:r>
            <a:r>
              <a:rPr lang="en-CA" dirty="0"/>
              <a:t>("\n");</a:t>
            </a:r>
          </a:p>
          <a:p>
            <a:r>
              <a:rPr lang="en-CA" dirty="0"/>
              <a:t>		</a:t>
            </a:r>
            <a:r>
              <a:rPr lang="en-CA" dirty="0" err="1"/>
              <a:t>mysort</a:t>
            </a:r>
            <a:r>
              <a:rPr lang="en-CA" dirty="0"/>
              <a:t>(tab,10);</a:t>
            </a:r>
          </a:p>
          <a:p>
            <a:r>
              <a:rPr lang="en-CA" dirty="0"/>
              <a:t>		for(</a:t>
            </a:r>
            <a:r>
              <a:rPr lang="en-CA" dirty="0" err="1"/>
              <a:t>i</a:t>
            </a:r>
            <a:r>
              <a:rPr lang="en-CA" dirty="0"/>
              <a:t>=0;i&lt;10;i++){</a:t>
            </a:r>
          </a:p>
          <a:p>
            <a:r>
              <a:rPr lang="en-CA" dirty="0"/>
              <a:t>			</a:t>
            </a:r>
            <a:r>
              <a:rPr lang="en-CA" dirty="0" err="1"/>
              <a:t>printf</a:t>
            </a:r>
            <a:r>
              <a:rPr lang="en-CA" dirty="0"/>
              <a:t>("%d ",tab[</a:t>
            </a:r>
            <a:r>
              <a:rPr lang="en-CA" dirty="0" err="1"/>
              <a:t>i</a:t>
            </a:r>
            <a:r>
              <a:rPr lang="en-CA" dirty="0"/>
              <a:t>]);</a:t>
            </a:r>
          </a:p>
          <a:p>
            <a:r>
              <a:rPr lang="en-CA" dirty="0"/>
              <a:t>			</a:t>
            </a:r>
            <a:r>
              <a:rPr lang="en-CA" dirty="0" err="1"/>
              <a:t>printf</a:t>
            </a:r>
            <a:r>
              <a:rPr lang="en-CA" dirty="0"/>
              <a:t>("\n");</a:t>
            </a:r>
          </a:p>
          <a:p>
            <a:r>
              <a:rPr lang="en-CA" dirty="0"/>
              <a:t>		}</a:t>
            </a:r>
          </a:p>
          <a:p>
            <a:r>
              <a:rPr lang="en-CA" dirty="0"/>
              <a:t>	}</a:t>
            </a:r>
          </a:p>
          <a:p>
            <a:r>
              <a:rPr lang="en-CA" dirty="0"/>
              <a:t>return 0;</a:t>
            </a:r>
          </a:p>
          <a:p>
            <a:r>
              <a:rPr lang="en-CA" dirty="0"/>
              <a:t>}</a:t>
            </a:r>
          </a:p>
        </p:txBody>
      </p:sp>
    </p:spTree>
    <p:extLst>
      <p:ext uri="{BB962C8B-B14F-4D97-AF65-F5344CB8AC3E}">
        <p14:creationId xmlns:p14="http://schemas.microsoft.com/office/powerpoint/2010/main" val="867541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343B9-55E4-49D2-A86B-082355B995D3}"/>
              </a:ext>
            </a:extLst>
          </p:cNvPr>
          <p:cNvSpPr>
            <a:spLocks noGrp="1"/>
          </p:cNvSpPr>
          <p:nvPr>
            <p:ph type="title"/>
          </p:nvPr>
        </p:nvSpPr>
        <p:spPr>
          <a:xfrm>
            <a:off x="4244454" y="3006586"/>
            <a:ext cx="7284935" cy="2732297"/>
          </a:xfrm>
        </p:spPr>
        <p:txBody>
          <a:bodyPr vert="horz" lIns="91440" tIns="45720" rIns="91440" bIns="45720" rtlCol="0" anchor="t">
            <a:normAutofit/>
          </a:bodyPr>
          <a:lstStyle/>
          <a:p>
            <a:r>
              <a:rPr lang="en-US" sz="4800" kern="1200">
                <a:solidFill>
                  <a:srgbClr val="FFFFFF"/>
                </a:solidFill>
                <a:latin typeface="+mj-lt"/>
                <a:ea typeface="+mj-ea"/>
                <a:cs typeface="+mj-cs"/>
              </a:rPr>
              <a:t>Onto Lab 2</a:t>
            </a:r>
          </a:p>
        </p:txBody>
      </p:sp>
    </p:spTree>
    <p:extLst>
      <p:ext uri="{BB962C8B-B14F-4D97-AF65-F5344CB8AC3E}">
        <p14:creationId xmlns:p14="http://schemas.microsoft.com/office/powerpoint/2010/main" val="326847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659C-F9BE-4EF0-991E-037FEDDF4C5A}"/>
              </a:ext>
            </a:extLst>
          </p:cNvPr>
          <p:cNvSpPr>
            <a:spLocks noGrp="1"/>
          </p:cNvSpPr>
          <p:nvPr>
            <p:ph type="title"/>
          </p:nvPr>
        </p:nvSpPr>
        <p:spPr/>
        <p:txBody>
          <a:bodyPr/>
          <a:lstStyle/>
          <a:p>
            <a:r>
              <a:rPr lang="en-US" dirty="0"/>
              <a:t>Locks Using TS – Visualized – 2 </a:t>
            </a:r>
            <a:endParaRPr lang="en-CA" dirty="0"/>
          </a:p>
        </p:txBody>
      </p:sp>
      <p:sp>
        <p:nvSpPr>
          <p:cNvPr id="3" name="Content Placeholder 2">
            <a:extLst>
              <a:ext uri="{FF2B5EF4-FFF2-40B4-BE49-F238E27FC236}">
                <a16:creationId xmlns:a16="http://schemas.microsoft.com/office/drawing/2014/main" id="{E75277CC-5CC5-454C-A7A4-FF821EF1D18D}"/>
              </a:ext>
            </a:extLst>
          </p:cNvPr>
          <p:cNvSpPr>
            <a:spLocks noGrp="1"/>
          </p:cNvSpPr>
          <p:nvPr>
            <p:ph idx="1"/>
          </p:nvPr>
        </p:nvSpPr>
        <p:spPr>
          <a:xfrm>
            <a:off x="838200" y="1825625"/>
            <a:ext cx="10515600" cy="875630"/>
          </a:xfrm>
        </p:spPr>
        <p:txBody>
          <a:bodyPr/>
          <a:lstStyle/>
          <a:p>
            <a:pPr marL="0" indent="0" algn="ctr">
              <a:buNone/>
            </a:pPr>
            <a:r>
              <a:rPr lang="en-US" dirty="0"/>
              <a:t>Initially, x = 0, implying that neither process may pass the lock. The initial values of R1 and R2 are irrelevant at this time</a:t>
            </a:r>
            <a:endParaRPr lang="en-CA" dirty="0"/>
          </a:p>
        </p:txBody>
      </p:sp>
      <p:pic>
        <p:nvPicPr>
          <p:cNvPr id="5" name="Picture 4">
            <a:extLst>
              <a:ext uri="{FF2B5EF4-FFF2-40B4-BE49-F238E27FC236}">
                <a16:creationId xmlns:a16="http://schemas.microsoft.com/office/drawing/2014/main" id="{7354D8F8-A09D-4148-B89E-365DF8ABE876}"/>
              </a:ext>
            </a:extLst>
          </p:cNvPr>
          <p:cNvPicPr>
            <a:picLocks noChangeAspect="1"/>
          </p:cNvPicPr>
          <p:nvPr/>
        </p:nvPicPr>
        <p:blipFill>
          <a:blip r:embed="rId2"/>
          <a:stretch>
            <a:fillRect/>
          </a:stretch>
        </p:blipFill>
        <p:spPr>
          <a:xfrm>
            <a:off x="1200150" y="3455492"/>
            <a:ext cx="9791700" cy="2009775"/>
          </a:xfrm>
          <a:prstGeom prst="rect">
            <a:avLst/>
          </a:prstGeom>
        </p:spPr>
      </p:pic>
    </p:spTree>
    <p:extLst>
      <p:ext uri="{BB962C8B-B14F-4D97-AF65-F5344CB8AC3E}">
        <p14:creationId xmlns:p14="http://schemas.microsoft.com/office/powerpoint/2010/main" val="2529360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659C-F9BE-4EF0-991E-037FEDDF4C5A}"/>
              </a:ext>
            </a:extLst>
          </p:cNvPr>
          <p:cNvSpPr>
            <a:spLocks noGrp="1"/>
          </p:cNvSpPr>
          <p:nvPr>
            <p:ph type="title"/>
          </p:nvPr>
        </p:nvSpPr>
        <p:spPr/>
        <p:txBody>
          <a:bodyPr/>
          <a:lstStyle/>
          <a:p>
            <a:r>
              <a:rPr lang="en-US" dirty="0"/>
              <a:t>Locks Using TS – Visualized – 3 </a:t>
            </a:r>
            <a:endParaRPr lang="en-CA" dirty="0"/>
          </a:p>
        </p:txBody>
      </p:sp>
      <p:sp>
        <p:nvSpPr>
          <p:cNvPr id="3" name="Content Placeholder 2">
            <a:extLst>
              <a:ext uri="{FF2B5EF4-FFF2-40B4-BE49-F238E27FC236}">
                <a16:creationId xmlns:a16="http://schemas.microsoft.com/office/drawing/2014/main" id="{E75277CC-5CC5-454C-A7A4-FF821EF1D18D}"/>
              </a:ext>
            </a:extLst>
          </p:cNvPr>
          <p:cNvSpPr>
            <a:spLocks noGrp="1"/>
          </p:cNvSpPr>
          <p:nvPr>
            <p:ph idx="1"/>
          </p:nvPr>
        </p:nvSpPr>
        <p:spPr>
          <a:xfrm>
            <a:off x="838200" y="1825625"/>
            <a:ext cx="10515600" cy="1001465"/>
          </a:xfrm>
        </p:spPr>
        <p:txBody>
          <a:bodyPr/>
          <a:lstStyle/>
          <a:p>
            <a:pPr marL="0" indent="0" algn="ctr">
              <a:buNone/>
            </a:pPr>
            <a:r>
              <a:rPr lang="en-US" dirty="0"/>
              <a:t>Process p1 executes TS, which copies x into R1 and sets x = 0. Since R1 remains 0, p1 continues executing the while-loop repeatedly</a:t>
            </a:r>
            <a:endParaRPr lang="en-CA" dirty="0"/>
          </a:p>
        </p:txBody>
      </p:sp>
      <p:pic>
        <p:nvPicPr>
          <p:cNvPr id="5" name="Picture 4">
            <a:extLst>
              <a:ext uri="{FF2B5EF4-FFF2-40B4-BE49-F238E27FC236}">
                <a16:creationId xmlns:a16="http://schemas.microsoft.com/office/drawing/2014/main" id="{ECDD23B1-D79F-4456-87F8-B235F14B482E}"/>
              </a:ext>
            </a:extLst>
          </p:cNvPr>
          <p:cNvPicPr>
            <a:picLocks noChangeAspect="1"/>
          </p:cNvPicPr>
          <p:nvPr/>
        </p:nvPicPr>
        <p:blipFill>
          <a:blip r:embed="rId2"/>
          <a:stretch>
            <a:fillRect/>
          </a:stretch>
        </p:blipFill>
        <p:spPr>
          <a:xfrm>
            <a:off x="1128712" y="3203546"/>
            <a:ext cx="9934575" cy="2514600"/>
          </a:xfrm>
          <a:prstGeom prst="rect">
            <a:avLst/>
          </a:prstGeom>
        </p:spPr>
      </p:pic>
    </p:spTree>
    <p:extLst>
      <p:ext uri="{BB962C8B-B14F-4D97-AF65-F5344CB8AC3E}">
        <p14:creationId xmlns:p14="http://schemas.microsoft.com/office/powerpoint/2010/main" val="1813526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659C-F9BE-4EF0-991E-037FEDDF4C5A}"/>
              </a:ext>
            </a:extLst>
          </p:cNvPr>
          <p:cNvSpPr>
            <a:spLocks noGrp="1"/>
          </p:cNvSpPr>
          <p:nvPr>
            <p:ph type="title"/>
          </p:nvPr>
        </p:nvSpPr>
        <p:spPr/>
        <p:txBody>
          <a:bodyPr/>
          <a:lstStyle/>
          <a:p>
            <a:r>
              <a:rPr lang="en-US" dirty="0"/>
              <a:t>Locks Using TS – Visualized – 4 </a:t>
            </a:r>
            <a:endParaRPr lang="en-CA" dirty="0"/>
          </a:p>
        </p:txBody>
      </p:sp>
      <p:sp>
        <p:nvSpPr>
          <p:cNvPr id="3" name="Content Placeholder 2">
            <a:extLst>
              <a:ext uri="{FF2B5EF4-FFF2-40B4-BE49-F238E27FC236}">
                <a16:creationId xmlns:a16="http://schemas.microsoft.com/office/drawing/2014/main" id="{E75277CC-5CC5-454C-A7A4-FF821EF1D18D}"/>
              </a:ext>
            </a:extLst>
          </p:cNvPr>
          <p:cNvSpPr>
            <a:spLocks noGrp="1"/>
          </p:cNvSpPr>
          <p:nvPr>
            <p:ph idx="1"/>
          </p:nvPr>
        </p:nvSpPr>
        <p:spPr>
          <a:xfrm>
            <a:off x="838200" y="1825625"/>
            <a:ext cx="10515600" cy="892408"/>
          </a:xfrm>
        </p:spPr>
        <p:txBody>
          <a:bodyPr/>
          <a:lstStyle/>
          <a:p>
            <a:pPr marL="0" indent="0" algn="ctr">
              <a:buNone/>
            </a:pPr>
            <a:r>
              <a:rPr lang="en-US" b="0" i="0" dirty="0">
                <a:solidFill>
                  <a:srgbClr val="424242"/>
                </a:solidFill>
                <a:effectLst/>
              </a:rPr>
              <a:t>Similarly, the TS of p2 copies x into R2 and sets x = 0. Since R2 is 0, p2 also keeps executing the while-loop repeatedly</a:t>
            </a:r>
            <a:endParaRPr lang="en-CA" dirty="0"/>
          </a:p>
        </p:txBody>
      </p:sp>
      <p:pic>
        <p:nvPicPr>
          <p:cNvPr id="5" name="Picture 4">
            <a:extLst>
              <a:ext uri="{FF2B5EF4-FFF2-40B4-BE49-F238E27FC236}">
                <a16:creationId xmlns:a16="http://schemas.microsoft.com/office/drawing/2014/main" id="{9DD17AD3-25A7-4BE8-8490-F450035F7B2C}"/>
              </a:ext>
            </a:extLst>
          </p:cNvPr>
          <p:cNvPicPr>
            <a:picLocks noChangeAspect="1"/>
          </p:cNvPicPr>
          <p:nvPr/>
        </p:nvPicPr>
        <p:blipFill>
          <a:blip r:embed="rId2"/>
          <a:stretch>
            <a:fillRect/>
          </a:stretch>
        </p:blipFill>
        <p:spPr>
          <a:xfrm>
            <a:off x="990600" y="3200888"/>
            <a:ext cx="10210800" cy="3114675"/>
          </a:xfrm>
          <a:prstGeom prst="rect">
            <a:avLst/>
          </a:prstGeom>
        </p:spPr>
      </p:pic>
    </p:spTree>
    <p:extLst>
      <p:ext uri="{BB962C8B-B14F-4D97-AF65-F5344CB8AC3E}">
        <p14:creationId xmlns:p14="http://schemas.microsoft.com/office/powerpoint/2010/main" val="2304971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47F674957A2794AAA3485D363A83097" ma:contentTypeVersion="7" ma:contentTypeDescription="Create a new document." ma:contentTypeScope="" ma:versionID="81037fe76ca37e4d458f6b12f556e659">
  <xsd:schema xmlns:xsd="http://www.w3.org/2001/XMLSchema" xmlns:xs="http://www.w3.org/2001/XMLSchema" xmlns:p="http://schemas.microsoft.com/office/2006/metadata/properties" xmlns:ns3="a4a27f17-d609-4dec-ad76-8ee790905f67" xmlns:ns4="19ab2e2b-bcb2-4f08-a38c-8783603e134e" targetNamespace="http://schemas.microsoft.com/office/2006/metadata/properties" ma:root="true" ma:fieldsID="b84fb3ad45bfdbc5aa4d65de25180d73" ns3:_="" ns4:_="">
    <xsd:import namespace="a4a27f17-d609-4dec-ad76-8ee790905f67"/>
    <xsd:import namespace="19ab2e2b-bcb2-4f08-a38c-8783603e134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a27f17-d609-4dec-ad76-8ee790905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ab2e2b-bcb2-4f08-a38c-8783603e13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7AD01C-6EBE-4055-9926-39CC27563B4F}">
  <ds:schemaRefs>
    <ds:schemaRef ds:uri="http://schemas.microsoft.com/sharepoint/v3/contenttype/forms"/>
  </ds:schemaRefs>
</ds:datastoreItem>
</file>

<file path=customXml/itemProps2.xml><?xml version="1.0" encoding="utf-8"?>
<ds:datastoreItem xmlns:ds="http://schemas.openxmlformats.org/officeDocument/2006/customXml" ds:itemID="{7A1FDFF1-9B48-4254-9959-CF5CEFE8EFC0}">
  <ds:schemaRefs>
    <ds:schemaRef ds:uri="http://www.w3.org/XML/1998/namespace"/>
    <ds:schemaRef ds:uri="19ab2e2b-bcb2-4f08-a38c-8783603e134e"/>
    <ds:schemaRef ds:uri="http://purl.org/dc/terms/"/>
    <ds:schemaRef ds:uri="http://purl.org/dc/dcmityp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a4a27f17-d609-4dec-ad76-8ee790905f67"/>
    <ds:schemaRef ds:uri="http://schemas.microsoft.com/office/2006/metadata/properties"/>
  </ds:schemaRefs>
</ds:datastoreItem>
</file>

<file path=customXml/itemProps3.xml><?xml version="1.0" encoding="utf-8"?>
<ds:datastoreItem xmlns:ds="http://schemas.openxmlformats.org/officeDocument/2006/customXml" ds:itemID="{AFB2F442-F60C-4ECF-B5C8-689815D731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a27f17-d609-4dec-ad76-8ee790905f67"/>
    <ds:schemaRef ds:uri="19ab2e2b-bcb2-4f08-a38c-8783603e1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360</TotalTime>
  <Words>4782</Words>
  <Application>Microsoft Office PowerPoint</Application>
  <PresentationFormat>Widescreen</PresentationFormat>
  <Paragraphs>444</Paragraphs>
  <Slides>69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Calibri Light</vt:lpstr>
      <vt:lpstr>euclid_circular_a</vt:lpstr>
      <vt:lpstr>Monotype Sorts</vt:lpstr>
      <vt:lpstr>Office Theme</vt:lpstr>
      <vt:lpstr>COIS 3320: Fundamentals of Operating Systems</vt:lpstr>
      <vt:lpstr>Overview</vt:lpstr>
      <vt:lpstr>Announcements/Reminders</vt:lpstr>
      <vt:lpstr>Recap</vt:lpstr>
      <vt:lpstr>Semaphore Implementation</vt:lpstr>
      <vt:lpstr>Locks Using TS – Visualized – 1 </vt:lpstr>
      <vt:lpstr>Locks Using TS – Visualized – 2 </vt:lpstr>
      <vt:lpstr>Locks Using TS – Visualized – 3 </vt:lpstr>
      <vt:lpstr>Locks Using TS – Visualized – 4 </vt:lpstr>
      <vt:lpstr>Locks Using TS – Visualized – 5 </vt:lpstr>
      <vt:lpstr>Locks Using TS – Visualized – 6 </vt:lpstr>
      <vt:lpstr>Locks Using TS – Visualized – 7 </vt:lpstr>
      <vt:lpstr>Locks Using TS – Visualized – 8 </vt:lpstr>
      <vt:lpstr>Binary semaphores</vt:lpstr>
      <vt:lpstr>Implementing P and V</vt:lpstr>
      <vt:lpstr>General Semaphores Visualization – 1 </vt:lpstr>
      <vt:lpstr>General Semaphores Visualization – 2</vt:lpstr>
      <vt:lpstr>General Semaphores Visualization – 3 </vt:lpstr>
      <vt:lpstr>General Semaphores Visualization – 4 </vt:lpstr>
      <vt:lpstr>General Semaphores Visualization – 5 </vt:lpstr>
      <vt:lpstr>General Semaphores Visualization – 6 </vt:lpstr>
      <vt:lpstr>General Semaphores Visualization – 7 </vt:lpstr>
      <vt:lpstr>General Semaphores Visualization – 8 </vt:lpstr>
      <vt:lpstr>General Semaphores Visualization – 9 </vt:lpstr>
      <vt:lpstr>Monitors</vt:lpstr>
      <vt:lpstr>Monitor Implementation Rules</vt:lpstr>
      <vt:lpstr> Classic Synchronization Problems</vt:lpstr>
      <vt:lpstr>Readers/Writers Problem Visualized – 1 </vt:lpstr>
      <vt:lpstr>Readers/Writers Problem Visualized – 2 </vt:lpstr>
      <vt:lpstr>Readers/Writers Problem Visualized – 3 </vt:lpstr>
      <vt:lpstr>Readers/Writers Problem Visualized – 4 </vt:lpstr>
      <vt:lpstr>Readers/Writers Problem Visualized – 5 </vt:lpstr>
      <vt:lpstr>Readers/Writers Problem Visualized – 6</vt:lpstr>
      <vt:lpstr>The Dining-Philosophers Problem</vt:lpstr>
      <vt:lpstr>DPP Problem – Visualized – 1 </vt:lpstr>
      <vt:lpstr>DPP Problem – Visualized – 2 </vt:lpstr>
      <vt:lpstr>DPP Problem – Visualized – 3 </vt:lpstr>
      <vt:lpstr>DPP Problem – Visualized – 4 </vt:lpstr>
      <vt:lpstr>DPP Problem – Visualized – 5 </vt:lpstr>
      <vt:lpstr>DPP Problem – Visualized – 6 </vt:lpstr>
      <vt:lpstr>DPP Problem – Visualized – 7 </vt:lpstr>
      <vt:lpstr>Preventing Deadlock</vt:lpstr>
      <vt:lpstr>Preventing Deadlock</vt:lpstr>
      <vt:lpstr>Preventing Deadlock – Approaches </vt:lpstr>
      <vt:lpstr>Semaphores</vt:lpstr>
      <vt:lpstr>Onto C Programming!</vt:lpstr>
      <vt:lpstr>Functions in C</vt:lpstr>
      <vt:lpstr>Function Prototype in C</vt:lpstr>
      <vt:lpstr>PowerPoint Presentation</vt:lpstr>
      <vt:lpstr>PowerPoint Presentation</vt:lpstr>
      <vt:lpstr>Strings in C</vt:lpstr>
      <vt:lpstr>Accessing Individual Characters</vt:lpstr>
      <vt:lpstr>String Literals</vt:lpstr>
      <vt:lpstr>Printing Strings with Printf()</vt:lpstr>
      <vt:lpstr>Example</vt:lpstr>
      <vt:lpstr>More Work</vt:lpstr>
      <vt:lpstr>Arrays in C</vt:lpstr>
      <vt:lpstr>Constants  Arrays</vt:lpstr>
      <vt:lpstr>Array-Bounds Checking</vt:lpstr>
      <vt:lpstr>Initializing Arrays</vt:lpstr>
      <vt:lpstr>Simple Array Example</vt:lpstr>
      <vt:lpstr>Multidimensional Arrays</vt:lpstr>
      <vt:lpstr>Initializing Multidimensional Arrays</vt:lpstr>
      <vt:lpstr>Initializing Multidimensional Arrays Example</vt:lpstr>
      <vt:lpstr>Arrays as Function Parameters</vt:lpstr>
      <vt:lpstr>Arrays as Function Parameters Example</vt:lpstr>
      <vt:lpstr>Sorting Example</vt:lpstr>
      <vt:lpstr>Using MySort</vt:lpstr>
      <vt:lpstr>Onto Lab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COIS 3320: Fundamentals of Operating Systems</dc:title>
  <dc:creator>Alaadin Addas</dc:creator>
  <cp:lastModifiedBy>Alaadin Addas</cp:lastModifiedBy>
  <cp:revision>4</cp:revision>
  <dcterms:created xsi:type="dcterms:W3CDTF">2021-02-11T19:01:36Z</dcterms:created>
  <dcterms:modified xsi:type="dcterms:W3CDTF">2021-02-12T19:09:22Z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0x010100E47F674957A2794AAA3485D363A83097</vt:lpwstr>
  </property>
</Properties>
</file>